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18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8-Point Star 3"/>
          <p:cNvSpPr/>
          <p:nvPr/>
        </p:nvSpPr>
        <p:spPr>
          <a:xfrm>
            <a:off x="10881360" y="502920"/>
            <a:ext cx="777240" cy="777240"/>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Diamond 4"/>
          <p:cNvSpPr/>
          <p:nvPr/>
        </p:nvSpPr>
        <p:spPr>
          <a:xfrm>
            <a:off x="10378440" y="777240"/>
            <a:ext cx="384048" cy="384048"/>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iamond 5"/>
          <p:cNvSpPr/>
          <p:nvPr/>
        </p:nvSpPr>
        <p:spPr>
          <a:xfrm>
            <a:off x="11475720" y="1234440"/>
            <a:ext cx="274320" cy="274320"/>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0104120" y="1417320"/>
            <a:ext cx="219456" cy="219456"/>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640080"/>
            <a:ext cx="9601200" cy="365760"/>
          </a:xfrm>
          <a:prstGeom prst="rect">
            <a:avLst/>
          </a:prstGeom>
          <a:noFill/>
        </p:spPr>
        <p:txBody>
          <a:bodyPr wrap="square">
            <a:spAutoFit/>
          </a:bodyPr>
          <a:lstStyle/>
          <a:p>
            <a:pPr algn="l">
              <a:lnSpc>
                <a:spcPct val="100000"/>
              </a:lnSpc>
              <a:spcAft>
                <a:spcPts val="600"/>
              </a:spcAft>
              <a:defRPr sz="1400" b="1">
                <a:solidFill>
                  <a:srgbClr val="E8C766"/>
                </a:solidFill>
                <a:latin typeface="Calibri"/>
              </a:defRPr>
            </a:pPr>
            <a:r>
              <a:t>ARTTECHES NEXUS  •  GRAPHIC DESIGNING MASTERY</a:t>
            </a:r>
          </a:p>
        </p:txBody>
      </p:sp>
      <p:sp>
        <p:nvSpPr>
          <p:cNvPr id="9" name="TextBox 8"/>
          <p:cNvSpPr txBox="1"/>
          <p:nvPr/>
        </p:nvSpPr>
        <p:spPr>
          <a:xfrm>
            <a:off x="822960" y="1325880"/>
            <a:ext cx="9875520" cy="457200"/>
          </a:xfrm>
          <a:prstGeom prst="rect">
            <a:avLst/>
          </a:prstGeom>
          <a:noFill/>
        </p:spPr>
        <p:txBody>
          <a:bodyPr wrap="square">
            <a:spAutoFit/>
          </a:bodyPr>
          <a:lstStyle/>
          <a:p>
            <a:pPr algn="l">
              <a:lnSpc>
                <a:spcPct val="100000"/>
              </a:lnSpc>
              <a:spcAft>
                <a:spcPts val="600"/>
              </a:spcAft>
              <a:defRPr sz="1600" b="1">
                <a:solidFill>
                  <a:srgbClr val="FF6B1A"/>
                </a:solidFill>
                <a:latin typeface="Calibri"/>
              </a:defRPr>
            </a:pPr>
            <a:r>
              <a:t>DAY 01</a:t>
            </a:r>
          </a:p>
        </p:txBody>
      </p:sp>
      <p:sp>
        <p:nvSpPr>
          <p:cNvPr id="10" name="TextBox 9"/>
          <p:cNvSpPr txBox="1"/>
          <p:nvPr/>
        </p:nvSpPr>
        <p:spPr>
          <a:xfrm>
            <a:off x="822960" y="1828800"/>
            <a:ext cx="10058400" cy="2103120"/>
          </a:xfrm>
          <a:prstGeom prst="rect">
            <a:avLst/>
          </a:prstGeom>
          <a:noFill/>
        </p:spPr>
        <p:txBody>
          <a:bodyPr wrap="square">
            <a:spAutoFit/>
          </a:bodyPr>
          <a:lstStyle/>
          <a:p>
            <a:pPr algn="l">
              <a:lnSpc>
                <a:spcPct val="100000"/>
              </a:lnSpc>
              <a:spcAft>
                <a:spcPts val="600"/>
              </a:spcAft>
              <a:defRPr sz="3800" b="1">
                <a:solidFill>
                  <a:srgbClr val="FFFFFF"/>
                </a:solidFill>
                <a:latin typeface="Calibri"/>
              </a:defRPr>
            </a:pPr>
            <a:r>
              <a:t>Video Script — Day-01: What Is Graphic Design?</a:t>
            </a:r>
          </a:p>
        </p:txBody>
      </p:sp>
      <p:sp>
        <p:nvSpPr>
          <p:cNvPr id="11" name="Rectangle 10"/>
          <p:cNvSpPr/>
          <p:nvPr/>
        </p:nvSpPr>
        <p:spPr>
          <a:xfrm>
            <a:off x="822960" y="4160520"/>
            <a:ext cx="2011680" cy="64008"/>
          </a:xfrm>
          <a:prstGeom prst="rect">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60" y="4434840"/>
            <a:ext cx="10058400" cy="1005840"/>
          </a:xfrm>
          <a:prstGeom prst="rect">
            <a:avLst/>
          </a:prstGeom>
          <a:noFill/>
        </p:spPr>
        <p:txBody>
          <a:bodyPr wrap="square">
            <a:spAutoFit/>
          </a:bodyPr>
          <a:lstStyle/>
          <a:p>
            <a:pPr algn="l">
              <a:lnSpc>
                <a:spcPct val="115000"/>
              </a:lnSpc>
              <a:spcAft>
                <a:spcPts val="600"/>
              </a:spcAft>
              <a:defRPr sz="1800" b="0">
                <a:solidFill>
                  <a:srgbClr val="FFFFFF"/>
                </a:solidFill>
                <a:latin typeface="Calibri"/>
              </a:defRPr>
            </a:pPr>
            <a:r>
              <a:t>Follow scene by scene — narration plus screen cues.</a:t>
            </a:r>
          </a:p>
        </p:txBody>
      </p:sp>
      <p:sp>
        <p:nvSpPr>
          <p:cNvPr id="13" name="TextBox 12"/>
          <p:cNvSpPr txBox="1"/>
          <p:nvPr/>
        </p:nvSpPr>
        <p:spPr>
          <a:xfrm>
            <a:off x="822960" y="5989320"/>
            <a:ext cx="9601200" cy="365760"/>
          </a:xfrm>
          <a:prstGeom prst="rect">
            <a:avLst/>
          </a:prstGeom>
          <a:noFill/>
        </p:spPr>
        <p:txBody>
          <a:bodyPr wrap="square">
            <a:spAutoFit/>
          </a:bodyPr>
          <a:lstStyle/>
          <a:p>
            <a:pPr algn="l">
              <a:lnSpc>
                <a:spcPct val="100000"/>
              </a:lnSpc>
              <a:spcAft>
                <a:spcPts val="600"/>
              </a:spcAft>
              <a:defRPr sz="1500" b="0">
                <a:solidFill>
                  <a:srgbClr val="FFFFFF"/>
                </a:solidFill>
                <a:latin typeface="Calibri"/>
              </a:defRPr>
            </a:pPr>
            <a:r>
              <a:t>Instructor: Ali Akbar Shah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01</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Cue: show montage — shop sign, biscuit packet, wedding...</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 ## [OBJECTIVES — 2:00–3:30] (Instructor on camera) **Narration:** "By the end of today, you will be able to define graphic design in your own words, name the main types of design with real examples, explain how design differs from art, and follow the five-step professional workflow. Grab a notebook and pen — today's tools are observation and thinking."”</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01</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Cue: objectives appear on screen as a simple list</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 ## [SECTION 1 — DEFINITION — 3:30–8:00] (Whiteboard / slides) **Narration:** "Graphic design is simple: using images, colors, shapes, and text to send a clear message to a specific group of people. Three words — message, audience, visuals. Let me prove it. Look at this biscuit packet. The message: 'crunchy, tasty biscuits.' The audience: families buying snacks. The visuals: bright colors, a big photo of biscuits. Every choice serves the message."”</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01</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Cue: hold up a real biscuit packet; point to logo, colors,...</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“**Narration:** "Now the test: if any one of the three is missing, the design fails. A beautiful poster with the wrong message — useless. The right message for the wrong audience — wasted. Remember: message, audience, visuals." --- ## [SECTION 2 — TYPES OF DESIGN — 8:00–13:00] (Slides with examples) **Narration:** "Designers work in different areas. Logo design — the mark of a company. Print design — cards, flyers, wedding invitations. Social media design — posts and thumbnails. Packaging design — boxes and labels. Advertising — billboards and...”</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01</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Cue: each type appears with a real photo example</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 ## [SECTION 3 — DESIGN VS ART — 13:00–15:30] (Instructor on camera) **Narration:** "Quick but important: design is not art. An artist paints what he feels. A designer solves a client's problem. The shop owner says, 'People don't know my bakery exists.' The designer answers with a sign board. You are training as a problem solver — that is what clients pay for." --- ## [SECTION 4 — THE WORKFLOW — 15:30–21:00] (Whiteboard, draw the chain) **Narration:** "Professionals never open the software first. They follow five steps. One: the Brief —...”</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01</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Cue: animate the five steps appearing one by one in a chain</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“**Narration:** "Watch how it works on a real example — a business card for a tailor shop..." **[Cue: walk through the tailor shop example from the lesson notes, showing each step.]** --- ## [MISTAKES — 21:00–23:30] (Instructor on camera) **Narration:** "Three mistakes beginners make. One: starting on the computer immediately — sketch on paper first, it is faster. Two: designing what YOU like instead of what the audience needs — keep the brief in front of you. Three: taking feedback personally — feedback is about the design, never about you."...”</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01</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Cue: end screen — 'Day-01 Assignment: Brief + Sketches for...</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18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28016"/>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10515600" cy="365760"/>
          </a:xfrm>
          <a:prstGeom prst="rect">
            <a:avLst/>
          </a:prstGeom>
          <a:noFill/>
        </p:spPr>
        <p:txBody>
          <a:bodyPr wrap="square">
            <a:spAutoFit/>
          </a:bodyPr>
          <a:lstStyle/>
          <a:p>
            <a:pPr algn="l">
              <a:lnSpc>
                <a:spcPct val="100000"/>
              </a:lnSpc>
              <a:spcAft>
                <a:spcPts val="600"/>
              </a:spcAft>
              <a:defRPr sz="1500" b="1">
                <a:solidFill>
                  <a:srgbClr val="FF6B1A"/>
                </a:solidFill>
                <a:latin typeface="Calibri"/>
              </a:defRPr>
            </a:pPr>
            <a:r>
              <a:t>DAY 01</a:t>
            </a:r>
          </a:p>
        </p:txBody>
      </p:sp>
      <p:sp>
        <p:nvSpPr>
          <p:cNvPr id="5" name="TextBox 4"/>
          <p:cNvSpPr txBox="1"/>
          <p:nvPr/>
        </p:nvSpPr>
        <p:spPr>
          <a:xfrm>
            <a:off x="822960" y="1600200"/>
            <a:ext cx="10515600" cy="1097280"/>
          </a:xfrm>
          <a:prstGeom prst="rect">
            <a:avLst/>
          </a:prstGeom>
          <a:noFill/>
        </p:spPr>
        <p:txBody>
          <a:bodyPr wrap="square">
            <a:spAutoFit/>
          </a:bodyPr>
          <a:lstStyle/>
          <a:p>
            <a:pPr algn="l">
              <a:lnSpc>
                <a:spcPct val="100000"/>
              </a:lnSpc>
              <a:spcAft>
                <a:spcPts val="600"/>
              </a:spcAft>
              <a:defRPr sz="3800" b="1">
                <a:solidFill>
                  <a:srgbClr val="FFFFFF"/>
                </a:solidFill>
                <a:latin typeface="Calibri"/>
              </a:defRPr>
            </a:pPr>
            <a:r>
              <a:t>Script Complete</a:t>
            </a:r>
          </a:p>
        </p:txBody>
      </p:sp>
      <p:sp>
        <p:nvSpPr>
          <p:cNvPr id="6" name="Rectangle 5"/>
          <p:cNvSpPr/>
          <p:nvPr/>
        </p:nvSpPr>
        <p:spPr>
          <a:xfrm>
            <a:off x="822960" y="2880360"/>
            <a:ext cx="1828800" cy="64008"/>
          </a:xfrm>
          <a:prstGeom prst="rect">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3291840"/>
            <a:ext cx="10424160" cy="2743200"/>
          </a:xfrm>
          <a:prstGeom prst="rect">
            <a:avLst/>
          </a:prstGeom>
          <a:noFill/>
        </p:spPr>
        <p:txBody>
          <a:bodyPr wrap="square">
            <a:spAutoFit/>
          </a:bodyPr>
          <a:lstStyle/>
          <a:p>
            <a:pPr>
              <a:lnSpc>
                <a:spcPct val="105000"/>
              </a:lnSpc>
              <a:spcAft>
                <a:spcPts val="1600"/>
              </a:spcAft>
            </a:pPr>
            <a:r>
              <a:rPr sz="2100" b="1">
                <a:solidFill>
                  <a:srgbClr val="C2410C"/>
                </a:solidFill>
                <a:latin typeface="Calibri"/>
              </a:rPr>
              <a:t>✓  </a:t>
            </a:r>
            <a:r>
              <a:rPr sz="2100">
                <a:solidFill>
                  <a:srgbClr val="FFFFFF"/>
                </a:solidFill>
                <a:latin typeface="Calibri"/>
              </a:rPr>
              <a:t>Record each scene in order.</a:t>
            </a:r>
          </a:p>
          <a:p>
            <a:pPr>
              <a:lnSpc>
                <a:spcPct val="105000"/>
              </a:lnSpc>
              <a:spcAft>
                <a:spcPts val="1600"/>
              </a:spcAft>
            </a:pPr>
            <a:r>
              <a:rPr sz="2100" b="1">
                <a:solidFill>
                  <a:srgbClr val="C2410C"/>
                </a:solidFill>
                <a:latin typeface="Calibri"/>
              </a:rPr>
              <a:t>✓  </a:t>
            </a:r>
            <a:r>
              <a:rPr sz="2100">
                <a:solidFill>
                  <a:srgbClr val="FFFFFF"/>
                </a:solidFill>
                <a:latin typeface="Calibri"/>
              </a:rPr>
              <a:t>Speak the narration, perform the screen cue.</a:t>
            </a:r>
          </a:p>
          <a:p>
            <a:pPr>
              <a:lnSpc>
                <a:spcPct val="105000"/>
              </a:lnSpc>
              <a:spcAft>
                <a:spcPts val="1600"/>
              </a:spcAft>
            </a:pPr>
            <a:r>
              <a:rPr sz="2100" b="1">
                <a:solidFill>
                  <a:srgbClr val="C2410C"/>
                </a:solidFill>
                <a:latin typeface="Calibri"/>
              </a:rPr>
              <a:t>✓  </a:t>
            </a:r>
            <a:r>
              <a:rPr sz="2100">
                <a:solidFill>
                  <a:srgbClr val="FFFFFF"/>
                </a:solidFill>
                <a:latin typeface="Calibri"/>
              </a:rPr>
              <a:t>Keep the learner watching — show, don't just tell.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