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118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8-Point Star 3"/>
          <p:cNvSpPr/>
          <p:nvPr/>
        </p:nvSpPr>
        <p:spPr>
          <a:xfrm>
            <a:off x="10881360" y="502920"/>
            <a:ext cx="777240" cy="777240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Diamond 4"/>
          <p:cNvSpPr/>
          <p:nvPr/>
        </p:nvSpPr>
        <p:spPr>
          <a:xfrm>
            <a:off x="10378440" y="777240"/>
            <a:ext cx="384048" cy="384048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Diamond 5"/>
          <p:cNvSpPr/>
          <p:nvPr/>
        </p:nvSpPr>
        <p:spPr>
          <a:xfrm>
            <a:off x="11475720" y="1234440"/>
            <a:ext cx="274320" cy="274320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0104120" y="1417320"/>
            <a:ext cx="219456" cy="219456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640080"/>
            <a:ext cx="9601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400" b="1">
                <a:solidFill>
                  <a:srgbClr val="E8C766"/>
                </a:solidFill>
                <a:latin typeface="Calibri"/>
              </a:defRPr>
            </a:pPr>
            <a:r>
              <a:t>ARTTECHES NEXUS  •  GRAPHIC DESIGNING MASTERY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1325880"/>
            <a:ext cx="9875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600" b="1">
                <a:solidFill>
                  <a:srgbClr val="FF6B1A"/>
                </a:solidFill>
                <a:latin typeface="Calibri"/>
              </a:defRPr>
            </a:pPr>
            <a:r>
              <a:t>DAY 26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1828800"/>
            <a:ext cx="10058400" cy="2103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800" b="1">
                <a:solidFill>
                  <a:srgbClr val="FFFFFF"/>
                </a:solidFill>
                <a:latin typeface="Calibri"/>
              </a:defRPr>
            </a:pPr>
            <a:r>
              <a:t>Day-26 — Video Script: Brand Guidelines, Mockups &amp; Presentation...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22960" y="4160520"/>
            <a:ext cx="2011680" cy="6400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22960" y="4434840"/>
            <a:ext cx="100584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  <a:defRPr sz="1800" b="0">
                <a:solidFill>
                  <a:srgbClr val="FFFFFF"/>
                </a:solidFill>
                <a:latin typeface="Calibri"/>
              </a:defRPr>
            </a:pPr>
            <a:r>
              <a:t>Follow scene by scene — narration plus screen cues.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2960" y="5989320"/>
            <a:ext cx="9601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500" b="0">
                <a:solidFill>
                  <a:srgbClr val="FFFFFF"/>
                </a:solidFill>
                <a:latin typeface="Calibri"/>
              </a:defRPr>
            </a:pPr>
            <a:r>
              <a:t>Instructor: Ali Akbar Shah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0:00 — INTRO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  <a:defRPr sz="2100" b="0">
                <a:solidFill>
                  <a:srgbClr val="172033"/>
                </a:solidFill>
                <a:latin typeface="Calibri"/>
              </a:defRPr>
            </a:pPr>
            <a:r>
              <a:t>“"Assalam-o-Alaikum! I am Ali Akbar Shah — Day 26, the finale of Module 8. You have the identity system. But a system in one messy file dies when the project ends. Today: the brand guidelines — the rulebook — honest vector mockups built in CorelDRAW, and the presentation order that gets you a YES."”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SCREEN CUE: Day-25 system board → blank 10-page document.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  <a:defRPr sz="2100" b="0">
                <a:solidFill>
                  <a:srgbClr val="172033"/>
                </a:solidFill>
                <a:latin typeface="Calibri"/>
              </a:defRPr>
            </a:pPr>
            <a:r>
              <a:t>“”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2:00 — GUIDELINES STRUCTURE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  <a:defRPr sz="2100" b="0">
                <a:solidFill>
                  <a:srgbClr val="172033"/>
                </a:solidFill>
                <a:latin typeface="Calibri"/>
              </a:defRPr>
            </a:pPr>
            <a:r>
              <a:t>“"A guidelines document is 8 to 14 pages for a small brand, always in this order: cover, brand story, logo, logo don'ts, palette, typography, applications, mockups, contact. Anyone — a printer, a sign maker — can follow it. That is what makes your work outlive you."”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SCREEN CUE: Layout &gt; Insert Page to 10 pages; footer strip...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  <a:defRPr sz="2100" b="0">
                <a:solidFill>
                  <a:srgbClr val="172033"/>
                </a:solidFill>
                <a:latin typeface="Calibri"/>
              </a:defRPr>
            </a:pPr>
            <a:r>
              <a:t>“”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5:00 — BUILDING THE PAGES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  <a:defRPr sz="2100" b="0">
                <a:solidFill>
                  <a:srgbClr val="172033"/>
                </a:solidFill>
                <a:latin typeface="Calibri"/>
              </a:defRPr>
            </a:pPr>
            <a:r>
              <a:t>“"Page 1: cover — cocoa background, cream logo, 'Brand Guidelines v1.0'. Page 2: the story and our three adjectives. Pages 3 and 4: logo with clear space, then the six don'ts. Pages 5 and 6: palette with all three value sets, then the type scale. Pages 7 and 8: applications — the card, the sticker, the bag. Page 10: contact and the file handover list. Page 9 — we leave for mockups."”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SCREEN CUE: Build pages quickly, copying system elements...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  <a:defRPr sz="2100" b="0">
                <a:solidFill>
                  <a:srgbClr val="172033"/>
                </a:solidFill>
                <a:latin typeface="Calibri"/>
              </a:defRPr>
            </a:pPr>
            <a:r>
              <a:t>“”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11:00 — HONEST MOCKUPS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  <a:defRPr sz="2100" b="0">
                <a:solidFill>
                  <a:srgbClr val="172033"/>
                </a:solidFill>
                <a:latin typeface="Calibri"/>
              </a:defRPr>
            </a:pPr>
            <a:r>
              <a:t>“"Now, honesty first: CorelDRAW is a vector tool, not a photo editor. It cannot make true 3D photo mockups. What it CAN make — and it looks genuinely good — are vector mockups: we draw the object, tilt it with Effects &gt; Add Perspective, place our artwork with PowerClip, and ground it with the Interactive Drop Shadow. And we LABEL them 'vector mockup.' Trust beats hype."”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7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SCREEN CUE: Draw bag → Add Perspective → PowerClip logo →...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  <a:defRPr sz="2100" b="0">
                <a:solidFill>
                  <a:srgbClr val="172033"/>
                </a:solidFill>
                <a:latin typeface="Calibri"/>
              </a:defRPr>
            </a:pPr>
            <a:r>
              <a:t>“”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8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17:00 — THREE MOCKUPS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  <a:defRPr sz="2100" b="0">
                <a:solidFill>
                  <a:srgbClr val="172033"/>
                </a:solidFill>
                <a:latin typeface="Calibri"/>
              </a:defRPr>
            </a:pPr>
            <a:r>
              <a:t>“"Bag: done. Signboard: wood-tone rectangle, perspective, PowerClipped cream logo, shadow, plus a little hanging OPEN sign. Card stack: two cards, one rotated, soft shadows between. Export each as JPG, import onto page 9 of the guidelines."”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9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SCREEN CUE: Build signboard + card stack; export; place on...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  <a:defRPr sz="2100" b="0">
                <a:solidFill>
                  <a:srgbClr val="172033"/>
                </a:solidFill>
                <a:latin typeface="Calibri"/>
              </a:defRPr>
            </a:pPr>
            <a:r>
              <a:t>“”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10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21:00 — THE YES-SEQUENCE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  <a:defRPr sz="2100" b="0">
                <a:solidFill>
                  <a:srgbClr val="172033"/>
                </a:solidFill>
                <a:latin typeface="Calibri"/>
              </a:defRPr>
            </a:pPr>
            <a:r>
              <a:t>“"Presentation order — memorize this. One: recap the brief, thirty seconds. Two: the approved direction. Three: reveal the logo — full screen, three seconds of silence, then the idea in two sentences. Four: palette and type. Five: mockups — the emotional peak. Six: the guidelines — 'the rulebook so it always looks this good.' Seven: next steps — 'Shall we proceed to final artwork?' One recommended option. Never apologize for your work."”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11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SCREEN CUE: Flip through the finished PDF in presentation...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  <a:defRPr sz="2100" b="0">
                <a:solidFill>
                  <a:srgbClr val="172033"/>
                </a:solidFill>
                <a:latin typeface="Calibri"/>
              </a:defRPr>
            </a:pPr>
            <a:r>
              <a:t>“”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12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25:00 — CLOSE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  <a:defRPr sz="2100" b="0">
                <a:solidFill>
                  <a:srgbClr val="172033"/>
                </a:solidFill>
                <a:latin typeface="Calibri"/>
              </a:defRPr>
            </a:pPr>
            <a:r>
              <a:t>“"Assignment: the complete Petal &amp; Stem handover — 10-page guidelines, three mockups, handover file list. That closes Module 8: you can now take a client from first brief to final brand handover. Next module: your portfolio. Work hard — Allah Hafiz!"”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13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118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188720"/>
            <a:ext cx="10515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500" b="1">
                <a:solidFill>
                  <a:srgbClr val="FF6B1A"/>
                </a:solidFill>
                <a:latin typeface="Calibri"/>
              </a:defRPr>
            </a:pPr>
            <a:r>
              <a:t>DAY 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0020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800" b="1">
                <a:solidFill>
                  <a:srgbClr val="FFFFFF"/>
                </a:solidFill>
                <a:latin typeface="Calibri"/>
              </a:defRPr>
            </a:pPr>
            <a:r>
              <a:t>Script Complete</a:t>
            </a:r>
          </a:p>
        </p:txBody>
      </p:sp>
      <p:sp>
        <p:nvSpPr>
          <p:cNvPr id="6" name="Rectangle 5"/>
          <p:cNvSpPr/>
          <p:nvPr/>
        </p:nvSpPr>
        <p:spPr>
          <a:xfrm>
            <a:off x="822960" y="2880360"/>
            <a:ext cx="1828800" cy="6400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3291840"/>
            <a:ext cx="10424160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16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✓  </a:t>
            </a:r>
            <a:r>
              <a:rPr sz="2100">
                <a:solidFill>
                  <a:srgbClr val="FFFFFF"/>
                </a:solidFill>
                <a:latin typeface="Calibri"/>
              </a:rPr>
              <a:t>Record each scene in order.</a:t>
            </a:r>
          </a:p>
          <a:p>
            <a:pPr>
              <a:lnSpc>
                <a:spcPct val="105000"/>
              </a:lnSpc>
              <a:spcAft>
                <a:spcPts val="16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✓  </a:t>
            </a:r>
            <a:r>
              <a:rPr sz="2100">
                <a:solidFill>
                  <a:srgbClr val="FFFFFF"/>
                </a:solidFill>
                <a:latin typeface="Calibri"/>
              </a:rPr>
              <a:t>Speak the narration, perform the screen cue.</a:t>
            </a:r>
          </a:p>
          <a:p>
            <a:pPr>
              <a:lnSpc>
                <a:spcPct val="105000"/>
              </a:lnSpc>
              <a:spcAft>
                <a:spcPts val="16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✓  </a:t>
            </a:r>
            <a:r>
              <a:rPr sz="2100">
                <a:solidFill>
                  <a:srgbClr val="FFFFFF"/>
                </a:solidFill>
                <a:latin typeface="Calibri"/>
              </a:rPr>
              <a:t>Keep the learner watching — show, don't just tell.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