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8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8-Point Star 3"/>
          <p:cNvSpPr/>
          <p:nvPr/>
        </p:nvSpPr>
        <p:spPr>
          <a:xfrm>
            <a:off x="10881360" y="502920"/>
            <a:ext cx="777240" cy="777240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Diamond 4"/>
          <p:cNvSpPr/>
          <p:nvPr/>
        </p:nvSpPr>
        <p:spPr>
          <a:xfrm>
            <a:off x="10378440" y="777240"/>
            <a:ext cx="384048" cy="384048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Diamond 5"/>
          <p:cNvSpPr/>
          <p:nvPr/>
        </p:nvSpPr>
        <p:spPr>
          <a:xfrm>
            <a:off x="11475720" y="1234440"/>
            <a:ext cx="274320" cy="274320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0104120" y="1417320"/>
            <a:ext cx="219456" cy="219456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64008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400" b="1">
                <a:solidFill>
                  <a:srgbClr val="E8C766"/>
                </a:solidFill>
                <a:latin typeface="Calibri"/>
              </a:defRPr>
            </a:pPr>
            <a:r>
              <a:t>ARTTECHES NEXUS  •  GRAPHIC DESIGNING MASTERY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1325880"/>
            <a:ext cx="98755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600" b="1">
                <a:solidFill>
                  <a:srgbClr val="FF6B1A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1828800"/>
            <a:ext cx="1005840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800" b="1">
                <a:solidFill>
                  <a:srgbClr val="FFFFFF"/>
                </a:solidFill>
                <a:latin typeface="Calibri"/>
              </a:defRPr>
            </a:pPr>
            <a:r>
              <a:t>Video Script — Day-10: Drawing Tools &amp; Bezier Curves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4160520"/>
            <a:ext cx="2011680" cy="64008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2960" y="5989320"/>
            <a:ext cx="9601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500" b="0">
                <a:solidFill>
                  <a:srgbClr val="FFFFFF"/>
                </a:solidFill>
                <a:latin typeface="Calibri"/>
              </a:defRPr>
            </a:pPr>
            <a:r>
              <a:t>Instructor: Ali Akbar Shah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Overview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Runtime target: ~30–35 minutes of narration with screen demos Style: Simple English, friendly, direct.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Screen-demo cues in [brackets].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1. INTRO (2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leaf logo mark being drawn]
"Welcome to Day 10 — the most important drawing lesson in this course.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Basic shapes are like building blocks.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But this — [draws a curve] — the Bezier curve, is the pencil of a professional designer.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Logos, icons, illustrations: all Bezier curves.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It feels strange for one hour, then natural forever."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2. OBJECTIVES (1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goals list]
"Today: the Bezier Tool — clicks and drags.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Node types — cusp, smooth, symmetrical.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The Pen tool with live preview, Freehand and B-Spline.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Converting lines to curves.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And tracing a simple object by hand."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3. DEMO — BEZIER BASICS (10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blank page, Bezier Tool active]
"I select the Bezier Tool.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Watch my mouse: click, move, click — straight lines.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click and DRAG — see the handles come out?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Rule number one: fewer points, smoother curves.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Beginners click fifty times; professionals click five times.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I click a node — see the handles?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4. DEMO — LEAF LOGO MARK (8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drawing the leaf step by step]
"Let's draw a leaf.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Move up — click-DRAG for the right edge curving out.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Click at the tip — that's a corner.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Click-drag back down the left side.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Click the first point to close — now it fills.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Shape Tool: I delete extra nodes, set the sides to Smooth.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5. EXAMPLE — PEN, FREEHAND, B-SPLINE (5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quick demo of each]
"The Pen tool is Bezier with a preview — you see the curve before you click.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Freehand is a pencil — fast sketching, but it makes many nodes, so clean up after.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B-Spline: click a few control points and get an ultra-smooth flowing line.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Different tools, same curves underneath."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6. DEMO — CONVERT + TRACE (5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48640" y="1737360"/>
            <a:ext cx="11091672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[ON SCREEN: converting a line, then tracing a silhouette]
"I draw a straight line, select its nodes, click Convert to Curve on the...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That's how you fix drawings.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Tracing: File, Import — I place a simple apple silhouette I drew myself.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Right-click, Lock — so it can't move.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Now I trace over it with the Bezier tool: click on corners, click-drag on curves.</a:t>
            </a: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2100" b="1">
                <a:solidFill>
                  <a:srgbClr val="C2410C"/>
                </a:solidFill>
                <a:latin typeface="Calibri"/>
              </a:rPr>
              <a:t>▸  </a:t>
            </a:r>
            <a:r>
              <a:rPr sz="2100">
                <a:solidFill>
                  <a:srgbClr val="172033"/>
                </a:solidFill>
                <a:latin typeface="Calibri"/>
              </a:rPr>
              <a:t>Delete the image — my clean vector stays.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[ON SCREEN: bad vs good curves]</a:t>
            </a: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</a:p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"Too many nodes — wobbly lines.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Forgetting to close the path — no fill.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300" b="1">
                <a:solidFill>
                  <a:srgbClr val="C2410C"/>
                </a:solidFill>
                <a:latin typeface="Calibri"/>
              </a:defRPr>
            </a:pPr>
            <a:r>
              <a:t>DAY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3000" b="1">
                <a:solidFill>
                  <a:srgbClr val="172033"/>
                </a:solidFill>
                <a:latin typeface="Calibri"/>
              </a:defRPr>
            </a:pPr>
            <a:r>
              <a:t>7. MISTAKES (3 min)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1325880"/>
            <a:ext cx="1463040" cy="54864"/>
          </a:xfrm>
          <a:prstGeom prst="rect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8-Point Star 5"/>
          <p:cNvSpPr/>
          <p:nvPr/>
        </p:nvSpPr>
        <p:spPr>
          <a:xfrm>
            <a:off x="11109960" y="411480"/>
            <a:ext cx="248716" cy="248716"/>
          </a:xfrm>
          <a:prstGeom prst="star8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Diamond 6"/>
          <p:cNvSpPr/>
          <p:nvPr/>
        </p:nvSpPr>
        <p:spPr>
          <a:xfrm>
            <a:off x="11431828" y="462686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11161166" y="733348"/>
            <a:ext cx="146304" cy="146304"/>
          </a:xfrm>
          <a:prstGeom prst="diamond">
            <a:avLst/>
          </a:prstGeom>
          <a:solidFill>
            <a:srgbClr val="FF6B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11431828" y="733348"/>
            <a:ext cx="102412" cy="102412"/>
          </a:xfrm>
          <a:prstGeom prst="diamond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548640" y="178308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48640" y="178308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196596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Leaving every node as cusp — jagged curves.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31920"/>
            <a:ext cx="11091672" cy="1828800"/>
          </a:xfrm>
          <a:prstGeom prst="roundRect">
            <a:avLst>
              <a:gd name="adj" fmla="val 10000"/>
            </a:avLst>
          </a:prstGeom>
          <a:solidFill>
            <a:srgbClr val="FBF3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31920"/>
            <a:ext cx="109728" cy="1828800"/>
          </a:xfrm>
          <a:prstGeom prst="rect">
            <a:avLst/>
          </a:prstGeom>
          <a:solidFill>
            <a:srgbClr val="C9A22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114800"/>
            <a:ext cx="10497312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  <a:defRPr sz="2000" b="0">
                <a:solidFill>
                  <a:srgbClr val="172033"/>
                </a:solidFill>
                <a:latin typeface="Calibri"/>
              </a:defRPr>
            </a:pPr>
            <a:r>
              <a:t>PRO TIP  —  And tracing a detailed photo on day one — start with simple silhouettes."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6473952"/>
            <a:ext cx="9601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ARTTECHES Nexus  •  Graphic Designing Mastery  •  Ali Akbar Shah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5486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  <a:defRPr sz="1100" b="1">
                <a:solidFill>
                  <a:srgbClr val="5A6476"/>
                </a:solidFill>
                <a:latin typeface="Calibri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