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118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8-Point Star 3"/>
          <p:cNvSpPr/>
          <p:nvPr/>
        </p:nvSpPr>
        <p:spPr>
          <a:xfrm>
            <a:off x="10881360" y="502920"/>
            <a:ext cx="777240" cy="777240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Diamond 4"/>
          <p:cNvSpPr/>
          <p:nvPr/>
        </p:nvSpPr>
        <p:spPr>
          <a:xfrm>
            <a:off x="10378440" y="777240"/>
            <a:ext cx="384048" cy="384048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Diamond 5"/>
          <p:cNvSpPr/>
          <p:nvPr/>
        </p:nvSpPr>
        <p:spPr>
          <a:xfrm>
            <a:off x="11475720" y="1234440"/>
            <a:ext cx="274320" cy="274320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0104120" y="1417320"/>
            <a:ext cx="219456" cy="219456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60" y="640080"/>
            <a:ext cx="9601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400" b="1">
                <a:solidFill>
                  <a:srgbClr val="E8C766"/>
                </a:solidFill>
                <a:latin typeface="Calibri"/>
              </a:defRPr>
            </a:pPr>
            <a:r>
              <a:t>ARTTECHES NEXUS  •  GRAPHIC DESIGNING MASTERY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1325880"/>
            <a:ext cx="98755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600" b="1">
                <a:solidFill>
                  <a:srgbClr val="FF6B1A"/>
                </a:solidFill>
                <a:latin typeface="Calibri"/>
              </a:defRPr>
            </a:pPr>
            <a:r>
              <a:t>CERTIFICATION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" y="1828800"/>
            <a:ext cx="10058400" cy="2103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800" b="1">
                <a:solidFill>
                  <a:srgbClr val="FFFFFF"/>
                </a:solidFill>
                <a:latin typeface="Calibri"/>
              </a:defRPr>
            </a:pPr>
            <a:r>
              <a:t>Final Project Rubric — Project 6: Final Portfolio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22960" y="4160520"/>
            <a:ext cx="2011680" cy="64008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22960" y="5989320"/>
            <a:ext cx="9601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500" b="0">
                <a:solidFill>
                  <a:srgbClr val="FFFFFF"/>
                </a:solidFill>
                <a:latin typeface="Calibri"/>
              </a:defRPr>
            </a:pPr>
            <a:r>
              <a:t>Instructor: Ali Akbar Shah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CERTIFICATION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Overview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737360"/>
            <a:ext cx="11091672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Aft>
                <a:spcPts val="17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▸  </a:t>
            </a:r>
            <a:r>
              <a:rPr sz="2100">
                <a:solidFill>
                  <a:srgbClr val="172033"/>
                </a:solidFill>
                <a:latin typeface="Calibri"/>
              </a:rPr>
              <a:t>Project 6 is the student's final portfolio: a complete, professional presentation of their best work from the course.</a:t>
            </a:r>
          </a:p>
          <a:p>
            <a:pPr>
              <a:lnSpc>
                <a:spcPct val="105000"/>
              </a:lnSpc>
              <a:spcAft>
                <a:spcPts val="17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▸  </a:t>
            </a:r>
            <a:r>
              <a:rPr sz="2100">
                <a:solidFill>
                  <a:srgbClr val="172033"/>
                </a:solidFill>
                <a:latin typeface="Calibri"/>
              </a:rPr>
              <a:t>It is graded out of 100 points, which counts toward the 25% "Final portfolio" grade weight (see Certificate-Requirements.md).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CERTIFICATION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Grading Criteria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548640" y="1737360"/>
          <a:ext cx="11091672" cy="402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72918"/>
                <a:gridCol w="2772918"/>
                <a:gridCol w="2772918"/>
                <a:gridCol w="2772918"/>
              </a:tblGrid>
              <a:tr h="502920">
                <a:tc>
                  <a:txBody>
                    <a:bodyPr wrap="square" lIns="109728" rIns="109728"/>
                    <a:lstStyle/>
                    <a:p>
                      <a:pPr algn="l"/>
                      <a:r>
                        <a:rPr sz="1400" b="1">
                          <a:solidFill>
                            <a:srgbClr val="FFFFFF"/>
                          </a:solidFill>
                          <a:latin typeface="Calibri"/>
                        </a:rPr>
                        <a:t>#</a:t>
                      </a:r>
                    </a:p>
                  </a:txBody>
                  <a:tcPr anchor="ctr">
                    <a:solidFill>
                      <a:srgbClr val="1F2937"/>
                    </a:solidFill>
                  </a:tcPr>
                </a:tc>
                <a:tc>
                  <a:txBody>
                    <a:bodyPr wrap="square" lIns="109728" rIns="109728"/>
                    <a:lstStyle/>
                    <a:p>
                      <a:pPr algn="l"/>
                      <a:r>
                        <a:rPr sz="1400" b="1">
                          <a:solidFill>
                            <a:srgbClr val="FFFFFF"/>
                          </a:solidFill>
                          <a:latin typeface="Calibri"/>
                        </a:rPr>
                        <a:t>Criterion</a:t>
                      </a:r>
                    </a:p>
                  </a:txBody>
                  <a:tcPr anchor="ctr">
                    <a:solidFill>
                      <a:srgbClr val="1F2937"/>
                    </a:solidFill>
                  </a:tcPr>
                </a:tc>
                <a:tc>
                  <a:txBody>
                    <a:bodyPr wrap="square" lIns="109728" rIns="109728"/>
                    <a:lstStyle/>
                    <a:p>
                      <a:pPr algn="l"/>
                      <a:r>
                        <a:rPr sz="1400" b="1">
                          <a:solidFill>
                            <a:srgbClr val="FFFFFF"/>
                          </a:solidFill>
                          <a:latin typeface="Calibri"/>
                        </a:rPr>
                        <a:t>Points</a:t>
                      </a:r>
                    </a:p>
                  </a:txBody>
                  <a:tcPr anchor="ctr">
                    <a:solidFill>
                      <a:srgbClr val="1F2937"/>
                    </a:solidFill>
                  </a:tcPr>
                </a:tc>
                <a:tc>
                  <a:txBody>
                    <a:bodyPr wrap="square" lIns="109728" rIns="109728"/>
                    <a:lstStyle/>
                    <a:p>
                      <a:pPr algn="l"/>
                      <a:r>
                        <a:rPr sz="1400" b="1">
                          <a:solidFill>
                            <a:srgbClr val="FFFFFF"/>
                          </a:solidFill>
                          <a:latin typeface="Calibri"/>
                        </a:rPr>
                        <a:t>What earns full marks</a:t>
                      </a:r>
                    </a:p>
                  </a:txBody>
                  <a:tcPr anchor="ctr">
                    <a:solidFill>
                      <a:srgbClr val="1F2937"/>
                    </a:solidFill>
                  </a:tcPr>
                </a:tc>
              </a:tr>
              <a:tr h="502920">
                <a:tc>
                  <a:txBody>
                    <a:bodyPr wrap="square" lIns="109728" rIns="109728"/>
                    <a:lstStyle/>
                    <a:p>
                      <a:pPr algn="l"/>
                      <a:r>
                        <a:rPr sz="1300" b="0">
                          <a:solidFill>
                            <a:srgbClr val="172033"/>
                          </a:solidFill>
                          <a:latin typeface="Calibri"/>
                        </a:rPr>
                        <a:t/>
                      </a:r>
                    </a:p>
                  </a:txBody>
                  <a:tcPr anchor="ctr">
                    <a:solidFill>
                      <a:srgbClr val="F5F7FB"/>
                    </a:solidFill>
                  </a:tcPr>
                </a:tc>
                <a:tc>
                  <a:txBody>
                    <a:bodyPr wrap="square" lIns="109728" rIns="109728"/>
                    <a:lstStyle/>
                    <a:p>
                      <a:pPr algn="l"/>
                      <a:r>
                        <a:rPr sz="1300" b="0">
                          <a:solidFill>
                            <a:srgbClr val="172033"/>
                          </a:solidFill>
                          <a:latin typeface="Calibri"/>
                        </a:rPr>
                        <a:t/>
                      </a:r>
                    </a:p>
                  </a:txBody>
                  <a:tcPr anchor="ctr">
                    <a:solidFill>
                      <a:srgbClr val="F5F7FB"/>
                    </a:solidFill>
                  </a:tcPr>
                </a:tc>
                <a:tc>
                  <a:txBody>
                    <a:bodyPr wrap="square" lIns="109728" rIns="109728"/>
                    <a:lstStyle/>
                    <a:p>
                      <a:pPr algn="l"/>
                      <a:r>
                        <a:rPr sz="1300" b="0">
                          <a:solidFill>
                            <a:srgbClr val="172033"/>
                          </a:solidFill>
                          <a:latin typeface="Calibri"/>
                        </a:rPr>
                        <a:t/>
                      </a:r>
                    </a:p>
                  </a:txBody>
                  <a:tcPr anchor="ctr">
                    <a:solidFill>
                      <a:srgbClr val="F5F7FB"/>
                    </a:solidFill>
                  </a:tcPr>
                </a:tc>
                <a:tc>
                  <a:txBody>
                    <a:bodyPr wrap="square" lIns="109728" rIns="109728"/>
                    <a:lstStyle/>
                    <a:p>
                      <a:pPr algn="l"/>
                      <a:r>
                        <a:rPr sz="1300" b="0">
                          <a:solidFill>
                            <a:srgbClr val="172033"/>
                          </a:solidFill>
                          <a:latin typeface="Calibri"/>
                        </a:rPr>
                        <a:t/>
                      </a:r>
                    </a:p>
                  </a:txBody>
                  <a:tcPr anchor="ctr">
                    <a:solidFill>
                      <a:srgbClr val="F5F7FB"/>
                    </a:solidFill>
                  </a:tcPr>
                </a:tc>
              </a:tr>
              <a:tr h="502920">
                <a:tc>
                  <a:txBody>
                    <a:bodyPr wrap="square" lIns="109728" rIns="109728"/>
                    <a:lstStyle/>
                    <a:p>
                      <a:pPr algn="l"/>
                      <a:r>
                        <a:rPr sz="1300" b="0">
                          <a:solidFill>
                            <a:srgbClr val="172033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109728" rIns="109728"/>
                    <a:lstStyle/>
                    <a:p>
                      <a:pPr algn="l"/>
                      <a:r>
                        <a:rPr sz="1300" b="0">
                          <a:solidFill>
                            <a:srgbClr val="172033"/>
                          </a:solidFill>
                          <a:latin typeface="Calibri"/>
                        </a:rPr>
                        <a:t>Completeness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109728" rIns="109728"/>
                    <a:lstStyle/>
                    <a:p>
                      <a:pPr algn="l"/>
                      <a:r>
                        <a:rPr sz="1300" b="0">
                          <a:solidFill>
                            <a:srgbClr val="172033"/>
                          </a:solidFill>
                          <a:latin typeface="Calibri"/>
                        </a:rPr>
                        <a:t>15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109728" rIns="109728"/>
                    <a:lstStyle/>
                    <a:p>
                      <a:pPr algn="l"/>
                      <a:r>
                        <a:rPr sz="1300" b="0">
                          <a:solidFill>
                            <a:srgbClr val="172033"/>
                          </a:solidFill>
                          <a:latin typeface="Calibri"/>
                        </a:rPr>
                        <a:t>Portfolio contains 6–8 finished pieces covering the required range (logo, social media, flyer, business card,...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 wrap="square" lIns="109728" rIns="109728"/>
                    <a:lstStyle/>
                    <a:p>
                      <a:pPr algn="l"/>
                      <a:r>
                        <a:rPr sz="1300" b="0">
                          <a:solidFill>
                            <a:srgbClr val="172033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anchor="ctr">
                    <a:solidFill>
                      <a:srgbClr val="F5F7FB"/>
                    </a:solidFill>
                  </a:tcPr>
                </a:tc>
                <a:tc>
                  <a:txBody>
                    <a:bodyPr wrap="square" lIns="109728" rIns="109728"/>
                    <a:lstStyle/>
                    <a:p>
                      <a:pPr algn="l"/>
                      <a:r>
                        <a:rPr sz="1300" b="0">
                          <a:solidFill>
                            <a:srgbClr val="172033"/>
                          </a:solidFill>
                          <a:latin typeface="Calibri"/>
                        </a:rPr>
                        <a:t>Design quality across pieces</a:t>
                      </a:r>
                    </a:p>
                  </a:txBody>
                  <a:tcPr anchor="ctr">
                    <a:solidFill>
                      <a:srgbClr val="F5F7FB"/>
                    </a:solidFill>
                  </a:tcPr>
                </a:tc>
                <a:tc>
                  <a:txBody>
                    <a:bodyPr wrap="square" lIns="109728" rIns="109728"/>
                    <a:lstStyle/>
                    <a:p>
                      <a:pPr algn="l"/>
                      <a:r>
                        <a:rPr sz="1300" b="0">
                          <a:solidFill>
                            <a:srgbClr val="172033"/>
                          </a:solidFill>
                          <a:latin typeface="Calibri"/>
                        </a:rPr>
                        <a:t>20</a:t>
                      </a:r>
                    </a:p>
                  </a:txBody>
                  <a:tcPr anchor="ctr">
                    <a:solidFill>
                      <a:srgbClr val="F5F7FB"/>
                    </a:solidFill>
                  </a:tcPr>
                </a:tc>
                <a:tc>
                  <a:txBody>
                    <a:bodyPr wrap="square" lIns="109728" rIns="109728"/>
                    <a:lstStyle/>
                    <a:p>
                      <a:pPr algn="l"/>
                      <a:r>
                        <a:rPr sz="1300" b="0">
                          <a:solidFill>
                            <a:srgbClr val="172033"/>
                          </a:solidFill>
                          <a:latin typeface="Calibri"/>
                        </a:rPr>
                        <a:t>Consistent professional quality: clean layouts, correct alignment, good color use, strong typography in every...</a:t>
                      </a:r>
                    </a:p>
                  </a:txBody>
                  <a:tcPr anchor="ctr">
                    <a:solidFill>
                      <a:srgbClr val="F5F7FB"/>
                    </a:solidFill>
                  </a:tcPr>
                </a:tc>
              </a:tr>
              <a:tr h="502920">
                <a:tc>
                  <a:txBody>
                    <a:bodyPr wrap="square" lIns="109728" rIns="109728"/>
                    <a:lstStyle/>
                    <a:p>
                      <a:pPr algn="l"/>
                      <a:r>
                        <a:rPr sz="1300" b="0">
                          <a:solidFill>
                            <a:srgbClr val="172033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109728" rIns="109728"/>
                    <a:lstStyle/>
                    <a:p>
                      <a:pPr algn="l"/>
                      <a:r>
                        <a:rPr sz="1300" b="0">
                          <a:solidFill>
                            <a:srgbClr val="172033"/>
                          </a:solidFill>
                          <a:latin typeface="Calibri"/>
                        </a:rPr>
                        <a:t>Case studies / project documentation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109728" rIns="109728"/>
                    <a:lstStyle/>
                    <a:p>
                      <a:pPr algn="l"/>
                      <a:r>
                        <a:rPr sz="1300" b="0">
                          <a:solidFill>
                            <a:srgbClr val="172033"/>
                          </a:solidFill>
                          <a:latin typeface="Calibri"/>
                        </a:rPr>
                        <a:t>15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109728" rIns="109728"/>
                    <a:lstStyle/>
                    <a:p>
                      <a:pPr algn="l"/>
                      <a:r>
                        <a:rPr sz="1300" b="0">
                          <a:solidFill>
                            <a:srgbClr val="172033"/>
                          </a:solidFill>
                          <a:latin typeface="Calibri"/>
                        </a:rPr>
                        <a:t>At least 3 pieces include a short case study (problem → process → result). Writing is clear and honest.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 wrap="square" lIns="109728" rIns="109728"/>
                    <a:lstStyle/>
                    <a:p>
                      <a:pPr algn="l"/>
                      <a:r>
                        <a:rPr sz="1300" b="0">
                          <a:solidFill>
                            <a:srgbClr val="172033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anchor="ctr">
                    <a:solidFill>
                      <a:srgbClr val="F5F7FB"/>
                    </a:solidFill>
                  </a:tcPr>
                </a:tc>
                <a:tc>
                  <a:txBody>
                    <a:bodyPr wrap="square" lIns="109728" rIns="109728"/>
                    <a:lstStyle/>
                    <a:p>
                      <a:pPr algn="l"/>
                      <a:r>
                        <a:rPr sz="1300" b="0">
                          <a:solidFill>
                            <a:srgbClr val="172033"/>
                          </a:solidFill>
                          <a:latin typeface="Calibri"/>
                        </a:rPr>
                        <a:t>Technical skill demonstrated</a:t>
                      </a:r>
                    </a:p>
                  </a:txBody>
                  <a:tcPr anchor="ctr">
                    <a:solidFill>
                      <a:srgbClr val="F5F7FB"/>
                    </a:solidFill>
                  </a:tcPr>
                </a:tc>
                <a:tc>
                  <a:txBody>
                    <a:bodyPr wrap="square" lIns="109728" rIns="109728"/>
                    <a:lstStyle/>
                    <a:p>
                      <a:pPr algn="l"/>
                      <a:r>
                        <a:rPr sz="1300" b="0">
                          <a:solidFill>
                            <a:srgbClr val="172033"/>
                          </a:solidFill>
                          <a:latin typeface="Calibri"/>
                        </a:rPr>
                        <a:t>15</a:t>
                      </a:r>
                    </a:p>
                  </a:txBody>
                  <a:tcPr anchor="ctr">
                    <a:solidFill>
                      <a:srgbClr val="F5F7FB"/>
                    </a:solidFill>
                  </a:tcPr>
                </a:tc>
                <a:tc>
                  <a:txBody>
                    <a:bodyPr wrap="square" lIns="109728" rIns="109728"/>
                    <a:lstStyle/>
                    <a:p>
                      <a:pPr algn="l"/>
                      <a:r>
                        <a:rPr sz="1300" b="0">
                          <a:solidFill>
                            <a:srgbClr val="172033"/>
                          </a:solidFill>
                          <a:latin typeface="Calibri"/>
                        </a:rPr>
                        <a:t>Evidence of real CorelDRAW skill: clean vector paths and nodes, proper use of shape/Bezier tools, correct...</a:t>
                      </a:r>
                    </a:p>
                  </a:txBody>
                  <a:tcPr anchor="ctr">
                    <a:solidFill>
                      <a:srgbClr val="F5F7FB"/>
                    </a:solidFill>
                  </a:tcPr>
                </a:tc>
              </a:tr>
              <a:tr h="502920">
                <a:tc>
                  <a:txBody>
                    <a:bodyPr wrap="square" lIns="109728" rIns="109728"/>
                    <a:lstStyle/>
                    <a:p>
                      <a:pPr algn="l"/>
                      <a:r>
                        <a:rPr sz="1300" b="0">
                          <a:solidFill>
                            <a:srgbClr val="172033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109728" rIns="109728"/>
                    <a:lstStyle/>
                    <a:p>
                      <a:pPr algn="l"/>
                      <a:r>
                        <a:rPr sz="1300" b="0">
                          <a:solidFill>
                            <a:srgbClr val="172033"/>
                          </a:solidFill>
                          <a:latin typeface="Calibri"/>
                        </a:rPr>
                        <a:t>Originality and creativity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109728" rIns="109728"/>
                    <a:lstStyle/>
                    <a:p>
                      <a:pPr algn="l"/>
                      <a:r>
                        <a:rPr sz="1300" b="0">
                          <a:solidFill>
                            <a:srgbClr val="172033"/>
                          </a:solidFill>
                          <a:latin typeface="Calibri"/>
                        </a:rPr>
                        <a:t>10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109728" rIns="109728"/>
                    <a:lstStyle/>
                    <a:p>
                      <a:pPr algn="l"/>
                      <a:r>
                        <a:rPr sz="1300" b="0">
                          <a:solidFill>
                            <a:srgbClr val="172033"/>
                          </a:solidFill>
                          <a:latin typeface="Calibri"/>
                        </a:rPr>
                        <a:t>Original concepts; no copied or traced-from-stock designs presented as original. Concept work labeled...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 wrap="square" lIns="109728" rIns="109728"/>
                    <a:lstStyle/>
                    <a:p>
                      <a:pPr algn="l"/>
                      <a:r>
                        <a:rPr sz="1300" b="0">
                          <a:solidFill>
                            <a:srgbClr val="172033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anchor="ctr">
                    <a:solidFill>
                      <a:srgbClr val="F5F7FB"/>
                    </a:solidFill>
                  </a:tcPr>
                </a:tc>
                <a:tc>
                  <a:txBody>
                    <a:bodyPr wrap="square" lIns="109728" rIns="109728"/>
                    <a:lstStyle/>
                    <a:p>
                      <a:pPr algn="l"/>
                      <a:r>
                        <a:rPr sz="1300" b="0">
                          <a:solidFill>
                            <a:srgbClr val="172033"/>
                          </a:solidFill>
                          <a:latin typeface="Calibri"/>
                        </a:rPr>
                        <a:t>Presentation and professionalism</a:t>
                      </a:r>
                    </a:p>
                  </a:txBody>
                  <a:tcPr anchor="ctr">
                    <a:solidFill>
                      <a:srgbClr val="F5F7FB"/>
                    </a:solidFill>
                  </a:tcPr>
                </a:tc>
                <a:tc>
                  <a:txBody>
                    <a:bodyPr wrap="square" lIns="109728" rIns="109728"/>
                    <a:lstStyle/>
                    <a:p>
                      <a:pPr algn="l"/>
                      <a:r>
                        <a:rPr sz="1300" b="0">
                          <a:solidFill>
                            <a:srgbClr val="172033"/>
                          </a:solidFill>
                          <a:latin typeface="Calibri"/>
                        </a:rPr>
                        <a:t>10</a:t>
                      </a:r>
                    </a:p>
                  </a:txBody>
                  <a:tcPr anchor="ctr">
                    <a:solidFill>
                      <a:srgbClr val="F5F7FB"/>
                    </a:solidFill>
                  </a:tcPr>
                </a:tc>
                <a:tc>
                  <a:txBody>
                    <a:bodyPr wrap="square" lIns="109728" rIns="109728"/>
                    <a:lstStyle/>
                    <a:p>
                      <a:pPr algn="l"/>
                      <a:r>
                        <a:rPr sz="1300" b="0">
                          <a:solidFill>
                            <a:srgbClr val="172033"/>
                          </a:solidFill>
                          <a:latin typeface="Calibri"/>
                        </a:rPr>
                        <a:t>Consistent project covers, high-resolution images, designs shown in context (mockups), no spelling mistakes.</a:t>
                      </a:r>
                    </a:p>
                  </a:txBody>
                  <a:tcPr anchor="ctr">
                    <a:solidFill>
                      <a:srgbClr val="F5F7FB"/>
                    </a:solidFill>
                  </a:tcPr>
                </a:tc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2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CERTIFICATION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Grading Criteria (cont.)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548640" y="1737360"/>
          <a:ext cx="11091672" cy="201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72918"/>
                <a:gridCol w="2772918"/>
                <a:gridCol w="2772918"/>
                <a:gridCol w="2772918"/>
              </a:tblGrid>
              <a:tr h="502920">
                <a:tc>
                  <a:txBody>
                    <a:bodyPr wrap="square" lIns="109728" rIns="109728"/>
                    <a:lstStyle/>
                    <a:p>
                      <a:pPr algn="l"/>
                      <a:r>
                        <a:rPr sz="1400" b="1">
                          <a:solidFill>
                            <a:srgbClr val="FFFFFF"/>
                          </a:solidFill>
                          <a:latin typeface="Calibri"/>
                        </a:rPr>
                        <a:t>#</a:t>
                      </a:r>
                    </a:p>
                  </a:txBody>
                  <a:tcPr anchor="ctr">
                    <a:solidFill>
                      <a:srgbClr val="1F2937"/>
                    </a:solidFill>
                  </a:tcPr>
                </a:tc>
                <a:tc>
                  <a:txBody>
                    <a:bodyPr wrap="square" lIns="109728" rIns="109728"/>
                    <a:lstStyle/>
                    <a:p>
                      <a:pPr algn="l"/>
                      <a:r>
                        <a:rPr sz="1400" b="1">
                          <a:solidFill>
                            <a:srgbClr val="FFFFFF"/>
                          </a:solidFill>
                          <a:latin typeface="Calibri"/>
                        </a:rPr>
                        <a:t>Criterion</a:t>
                      </a:r>
                    </a:p>
                  </a:txBody>
                  <a:tcPr anchor="ctr">
                    <a:solidFill>
                      <a:srgbClr val="1F2937"/>
                    </a:solidFill>
                  </a:tcPr>
                </a:tc>
                <a:tc>
                  <a:txBody>
                    <a:bodyPr wrap="square" lIns="109728" rIns="109728"/>
                    <a:lstStyle/>
                    <a:p>
                      <a:pPr algn="l"/>
                      <a:r>
                        <a:rPr sz="1400" b="1">
                          <a:solidFill>
                            <a:srgbClr val="FFFFFF"/>
                          </a:solidFill>
                          <a:latin typeface="Calibri"/>
                        </a:rPr>
                        <a:t>Points</a:t>
                      </a:r>
                    </a:p>
                  </a:txBody>
                  <a:tcPr anchor="ctr">
                    <a:solidFill>
                      <a:srgbClr val="1F2937"/>
                    </a:solidFill>
                  </a:tcPr>
                </a:tc>
                <a:tc>
                  <a:txBody>
                    <a:bodyPr wrap="square" lIns="109728" rIns="109728"/>
                    <a:lstStyle/>
                    <a:p>
                      <a:pPr algn="l"/>
                      <a:r>
                        <a:rPr sz="1400" b="1">
                          <a:solidFill>
                            <a:srgbClr val="FFFFFF"/>
                          </a:solidFill>
                          <a:latin typeface="Calibri"/>
                        </a:rPr>
                        <a:t>What earns full marks</a:t>
                      </a:r>
                    </a:p>
                  </a:txBody>
                  <a:tcPr anchor="ctr">
                    <a:solidFill>
                      <a:srgbClr val="1F2937"/>
                    </a:solidFill>
                  </a:tcPr>
                </a:tc>
              </a:tr>
              <a:tr h="502920">
                <a:tc>
                  <a:txBody>
                    <a:bodyPr wrap="square" lIns="109728" rIns="109728"/>
                    <a:lstStyle/>
                    <a:p>
                      <a:pPr algn="l"/>
                      <a:r>
                        <a:rPr sz="1300" b="0">
                          <a:solidFill>
                            <a:srgbClr val="172033"/>
                          </a:solidFill>
                          <a:latin typeface="Calibri"/>
                        </a:rPr>
                        <a:t>7</a:t>
                      </a:r>
                    </a:p>
                  </a:txBody>
                  <a:tcPr anchor="ctr">
                    <a:solidFill>
                      <a:srgbClr val="F5F7FB"/>
                    </a:solidFill>
                  </a:tcPr>
                </a:tc>
                <a:tc>
                  <a:txBody>
                    <a:bodyPr wrap="square" lIns="109728" rIns="109728"/>
                    <a:lstStyle/>
                    <a:p>
                      <a:pPr algn="l"/>
                      <a:r>
                        <a:rPr sz="1300" b="0">
                          <a:solidFill>
                            <a:srgbClr val="172033"/>
                          </a:solidFill>
                          <a:latin typeface="Calibri"/>
                        </a:rPr>
                        <a:t>Brand consistency of the portfolio itself</a:t>
                      </a:r>
                    </a:p>
                  </a:txBody>
                  <a:tcPr anchor="ctr">
                    <a:solidFill>
                      <a:srgbClr val="F5F7FB"/>
                    </a:solidFill>
                  </a:tcPr>
                </a:tc>
                <a:tc>
                  <a:txBody>
                    <a:bodyPr wrap="square" lIns="109728" rIns="109728"/>
                    <a:lstStyle/>
                    <a:p>
                      <a:pPr algn="l"/>
                      <a:r>
                        <a:rPr sz="1300" b="0">
                          <a:solidFill>
                            <a:srgbClr val="172033"/>
                          </a:solidFill>
                          <a:latin typeface="Calibri"/>
                        </a:rPr>
                        <a:t>10</a:t>
                      </a:r>
                    </a:p>
                  </a:txBody>
                  <a:tcPr anchor="ctr">
                    <a:solidFill>
                      <a:srgbClr val="F5F7FB"/>
                    </a:solidFill>
                  </a:tcPr>
                </a:tc>
                <a:tc>
                  <a:txBody>
                    <a:bodyPr wrap="square" lIns="109728" rIns="109728"/>
                    <a:lstStyle/>
                    <a:p>
                      <a:pPr algn="l"/>
                      <a:r>
                        <a:rPr sz="1300" b="0">
                          <a:solidFill>
                            <a:srgbClr val="172033"/>
                          </a:solidFill>
                          <a:latin typeface="Calibri"/>
                        </a:rPr>
                        <a:t>The portfolio presentation has a consistent visual identity (covers, layout, style) that looks like one...</a:t>
                      </a:r>
                    </a:p>
                  </a:txBody>
                  <a:tcPr anchor="ctr">
                    <a:solidFill>
                      <a:srgbClr val="F5F7FB"/>
                    </a:solidFill>
                  </a:tcPr>
                </a:tc>
              </a:tr>
              <a:tr h="502920">
                <a:tc>
                  <a:txBody>
                    <a:bodyPr wrap="square" lIns="109728" rIns="109728"/>
                    <a:lstStyle/>
                    <a:p>
                      <a:pPr algn="l"/>
                      <a:r>
                        <a:rPr sz="1300" b="0">
                          <a:solidFill>
                            <a:srgbClr val="172033"/>
                          </a:solidFill>
                          <a:latin typeface="Calibri"/>
                        </a:rPr>
                        <a:t>8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109728" rIns="109728"/>
                    <a:lstStyle/>
                    <a:p>
                      <a:pPr algn="l"/>
                      <a:r>
                        <a:rPr sz="1300" b="0">
                          <a:solidFill>
                            <a:srgbClr val="172033"/>
                          </a:solidFill>
                          <a:latin typeface="Calibri"/>
                        </a:rPr>
                        <a:t>Meeting the brief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109728" rIns="109728"/>
                    <a:lstStyle/>
                    <a:p>
                      <a:pPr algn="l"/>
                      <a:r>
                        <a:rPr sz="1300" b="0">
                          <a:solidFill>
                            <a:srgbClr val="172033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109728" rIns="109728"/>
                    <a:lstStyle/>
                    <a:p>
                      <a:pPr algn="l"/>
                      <a:r>
                        <a:rPr sz="1300" b="0">
                          <a:solidFill>
                            <a:srgbClr val="172033"/>
                          </a:solidFill>
                          <a:latin typeface="Calibri"/>
                        </a:rPr>
                        <a:t>Portfolio follows the Project 6 brief: correct number of pieces, required formats, submitted on time in the...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 wrap="square" lIns="109728" rIns="109728"/>
                    <a:lstStyle/>
                    <a:p>
                      <a:pPr algn="l"/>
                      <a:r>
                        <a:rPr sz="1300" b="0">
                          <a:solidFill>
                            <a:srgbClr val="172033"/>
                          </a:solidFill>
                          <a:latin typeface="Calibri"/>
                        </a:rPr>
                        <a:t/>
                      </a:r>
                    </a:p>
                  </a:txBody>
                  <a:tcPr anchor="ctr">
                    <a:solidFill>
                      <a:srgbClr val="F5F7FB"/>
                    </a:solidFill>
                  </a:tcPr>
                </a:tc>
                <a:tc>
                  <a:txBody>
                    <a:bodyPr wrap="square" lIns="109728" rIns="109728"/>
                    <a:lstStyle/>
                    <a:p>
                      <a:pPr algn="l"/>
                      <a:r>
                        <a:rPr sz="1300" b="0">
                          <a:solidFill>
                            <a:srgbClr val="172033"/>
                          </a:solidFill>
                          <a:latin typeface="Calibri"/>
                        </a:rPr>
                        <a:t>TOTAL</a:t>
                      </a:r>
                    </a:p>
                  </a:txBody>
                  <a:tcPr anchor="ctr">
                    <a:solidFill>
                      <a:srgbClr val="F5F7FB"/>
                    </a:solidFill>
                  </a:tcPr>
                </a:tc>
                <a:tc>
                  <a:txBody>
                    <a:bodyPr wrap="square" lIns="109728" rIns="109728"/>
                    <a:lstStyle/>
                    <a:p>
                      <a:pPr algn="l"/>
                      <a:r>
                        <a:rPr sz="1300" b="0">
                          <a:solidFill>
                            <a:srgbClr val="172033"/>
                          </a:solidFill>
                          <a:latin typeface="Calibri"/>
                        </a:rPr>
                        <a:t>100</a:t>
                      </a:r>
                    </a:p>
                  </a:txBody>
                  <a:tcPr anchor="ctr">
                    <a:solidFill>
                      <a:srgbClr val="F5F7FB"/>
                    </a:solidFill>
                  </a:tcPr>
                </a:tc>
                <a:tc>
                  <a:txBody>
                    <a:bodyPr wrap="square" lIns="109728" rIns="109728"/>
                    <a:lstStyle/>
                    <a:p>
                      <a:pPr algn="l"/>
                      <a:r>
                        <a:rPr sz="1300" b="0">
                          <a:solidFill>
                            <a:srgbClr val="172033"/>
                          </a:solidFill>
                          <a:latin typeface="Calibri"/>
                        </a:rPr>
                        <a:t/>
                      </a:r>
                    </a:p>
                  </a:txBody>
                  <a:tcPr anchor="ctr">
                    <a:solidFill>
                      <a:srgbClr val="F5F7FB"/>
                    </a:solidFill>
                  </a:tcPr>
                </a:tc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3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CERTIFICATION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Score Bands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737360"/>
            <a:ext cx="11091672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Aft>
                <a:spcPts val="17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▸  </a:t>
            </a:r>
            <a:r>
              <a:rPr sz="2100">
                <a:solidFill>
                  <a:srgbClr val="172033"/>
                </a:solidFill>
                <a:latin typeface="Calibri"/>
              </a:rPr>
              <a:t>90–100: Excellent — portfolio is client-ready and could be used to win work immediately.</a:t>
            </a:r>
          </a:p>
          <a:p>
            <a:pPr>
              <a:lnSpc>
                <a:spcPct val="105000"/>
              </a:lnSpc>
              <a:spcAft>
                <a:spcPts val="17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▸  </a:t>
            </a:r>
            <a:r>
              <a:rPr sz="2100">
                <a:solidFill>
                  <a:srgbClr val="172033"/>
                </a:solidFill>
                <a:latin typeface="Calibri"/>
              </a:rPr>
              <a:t>75–89: Good — strong work with minor polish issues.</a:t>
            </a:r>
          </a:p>
          <a:p>
            <a:pPr>
              <a:lnSpc>
                <a:spcPct val="105000"/>
              </a:lnSpc>
              <a:spcAft>
                <a:spcPts val="17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▸  </a:t>
            </a:r>
            <a:r>
              <a:rPr sz="2100">
                <a:solidFill>
                  <a:srgbClr val="172033"/>
                </a:solidFill>
                <a:latin typeface="Calibri"/>
              </a:rPr>
              <a:t>60–74: Pass — meets requirements; some pieces need improvement.</a:t>
            </a:r>
          </a:p>
          <a:p>
            <a:pPr>
              <a:lnSpc>
                <a:spcPct val="105000"/>
              </a:lnSpc>
              <a:spcAft>
                <a:spcPts val="17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▸  </a:t>
            </a:r>
            <a:r>
              <a:rPr sz="2100">
                <a:solidFill>
                  <a:srgbClr val="172033"/>
                </a:solidFill>
                <a:latin typeface="Calibri"/>
              </a:rPr>
              <a:t>Below 60: Fail — portfolio is incomplete or quality is below professional standard; revise and resubmit.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4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CERTIFICATION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Academic Honesty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737360"/>
            <a:ext cx="11091672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Aft>
                <a:spcPts val="17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▸  </a:t>
            </a:r>
            <a:r>
              <a:rPr sz="2100">
                <a:solidFill>
                  <a:srgbClr val="172033"/>
                </a:solidFill>
                <a:latin typeface="Calibri"/>
              </a:rPr>
              <a:t>Any plagiarized piece scores zero for criteria 2, 4, and 5, and the student is disqualified from certification for this attempt (see...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5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