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8-Point Star 3"/>
          <p:cNvSpPr/>
          <p:nvPr/>
        </p:nvSpPr>
        <p:spPr>
          <a:xfrm>
            <a:off x="10881360" y="502920"/>
            <a:ext cx="777240" cy="777240"/>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iamond 4"/>
          <p:cNvSpPr/>
          <p:nvPr/>
        </p:nvSpPr>
        <p:spPr>
          <a:xfrm>
            <a:off x="10378440" y="777240"/>
            <a:ext cx="384048" cy="384048"/>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11475720" y="1234440"/>
            <a:ext cx="274320" cy="274320"/>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0104120" y="1417320"/>
            <a:ext cx="219456" cy="219456"/>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640080"/>
            <a:ext cx="9601200" cy="365760"/>
          </a:xfrm>
          <a:prstGeom prst="rect">
            <a:avLst/>
          </a:prstGeom>
          <a:noFill/>
        </p:spPr>
        <p:txBody>
          <a:bodyPr wrap="square">
            <a:spAutoFit/>
          </a:bodyPr>
          <a:lstStyle/>
          <a:p>
            <a:pPr algn="l">
              <a:lnSpc>
                <a:spcPct val="100000"/>
              </a:lnSpc>
              <a:spcAft>
                <a:spcPts val="600"/>
              </a:spcAft>
              <a:defRPr sz="1400" b="1">
                <a:solidFill>
                  <a:srgbClr val="E8C766"/>
                </a:solidFill>
                <a:latin typeface="Calibri"/>
              </a:defRPr>
            </a:pPr>
            <a:r>
              <a:t>ARTTECHES NEXUS  •  GRAPHIC DESIGNING MASTERY</a:t>
            </a:r>
          </a:p>
        </p:txBody>
      </p:sp>
      <p:sp>
        <p:nvSpPr>
          <p:cNvPr id="9" name="TextBox 8"/>
          <p:cNvSpPr txBox="1"/>
          <p:nvPr/>
        </p:nvSpPr>
        <p:spPr>
          <a:xfrm>
            <a:off x="822960" y="1325880"/>
            <a:ext cx="9875520" cy="457200"/>
          </a:xfrm>
          <a:prstGeom prst="rect">
            <a:avLst/>
          </a:prstGeom>
          <a:noFill/>
        </p:spPr>
        <p:txBody>
          <a:bodyPr wrap="square">
            <a:spAutoFit/>
          </a:bodyPr>
          <a:lstStyle/>
          <a:p>
            <a:pPr algn="l">
              <a:lnSpc>
                <a:spcPct val="100000"/>
              </a:lnSpc>
              <a:spcAft>
                <a:spcPts val="600"/>
              </a:spcAft>
              <a:defRPr sz="1600" b="1">
                <a:solidFill>
                  <a:srgbClr val="FF6B1A"/>
                </a:solidFill>
                <a:latin typeface="Calibri"/>
              </a:defRPr>
            </a:pPr>
            <a:r>
              <a:t>DAY 24</a:t>
            </a:r>
          </a:p>
        </p:txBody>
      </p:sp>
      <p:sp>
        <p:nvSpPr>
          <p:cNvPr id="10" name="TextBox 9"/>
          <p:cNvSpPr txBox="1"/>
          <p:nvPr/>
        </p:nvSpPr>
        <p:spPr>
          <a:xfrm>
            <a:off x="822960" y="1828800"/>
            <a:ext cx="10058400" cy="210312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Day-24 — Video Script: Client Brief, Research &amp; Moodboards (150-min...</a:t>
            </a:r>
          </a:p>
        </p:txBody>
      </p:sp>
      <p:sp>
        <p:nvSpPr>
          <p:cNvPr id="11" name="Rectangle 10"/>
          <p:cNvSpPr/>
          <p:nvPr/>
        </p:nvSpPr>
        <p:spPr>
          <a:xfrm>
            <a:off x="822960" y="4160520"/>
            <a:ext cx="201168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4434840"/>
            <a:ext cx="10058400" cy="1005840"/>
          </a:xfrm>
          <a:prstGeom prst="rect">
            <a:avLst/>
          </a:prstGeom>
          <a:noFill/>
        </p:spPr>
        <p:txBody>
          <a:bodyPr wrap="square">
            <a:spAutoFit/>
          </a:bodyPr>
          <a:lstStyle/>
          <a:p>
            <a:pPr algn="l">
              <a:lnSpc>
                <a:spcPct val="115000"/>
              </a:lnSpc>
              <a:spcAft>
                <a:spcPts val="600"/>
              </a:spcAft>
              <a:defRPr sz="1800" b="0">
                <a:solidFill>
                  <a:srgbClr val="FFFFFF"/>
                </a:solidFill>
                <a:latin typeface="Calibri"/>
              </a:defRPr>
            </a:pPr>
            <a:r>
              <a:t>Follow scene by scene — narration plus screen cues.</a:t>
            </a:r>
          </a:p>
        </p:txBody>
      </p:sp>
      <p:sp>
        <p:nvSpPr>
          <p:cNvPr id="13" name="TextBox 12"/>
          <p:cNvSpPr txBox="1"/>
          <p:nvPr/>
        </p:nvSpPr>
        <p:spPr>
          <a:xfrm>
            <a:off x="822960" y="5989320"/>
            <a:ext cx="9601200" cy="365760"/>
          </a:xfrm>
          <a:prstGeom prst="rect">
            <a:avLst/>
          </a:prstGeom>
          <a:noFill/>
        </p:spPr>
        <p:txBody>
          <a:bodyPr wrap="square">
            <a:spAutoFit/>
          </a:bodyPr>
          <a:lstStyle/>
          <a:p>
            <a:pPr algn="l">
              <a:lnSpc>
                <a:spcPct val="100000"/>
              </a:lnSpc>
              <a:spcAft>
                <a:spcPts val="600"/>
              </a:spcAft>
              <a:defRPr sz="1500" b="0">
                <a:solidFill>
                  <a:srgbClr val="FFFFFF"/>
                </a:solidFill>
                <a:latin typeface="Calibri"/>
              </a:defRPr>
            </a:pPr>
            <a:r>
              <a:t>Instructor: Ali Akbar Shah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0:00 — INTRO</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“"Assalam-o-Alaikum! I am Ali Akbar Shah. Welcome to Module 8 — Brand Identity Design — and Day 24. Here is a secret of professional designers: the best logo designers spend half the project NOT designing. Today you learn the front-end of branding: reading a brief, asking smart questions, researching competitors, and building a moodboard the client approves BEFORE you draw anything."”</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Title slide — 'Day 24: Brief → Research →...</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2:00 — THE BRIEF</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 brief is your project contract: what they sell, who buys it, what feeling they want, what you must deliver, and when. Read it twice — once for facts, once for gaps. And when a client says 'make it modern and nice' — that is not permission to guess. That is a flashing sign that says: ask questions."”</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Show the sample Crumb &amp; Craft brief; highlight...</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5:00 — THE 10 QUESTIONS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“"Here are the ten questions I ask before every brand project: What do you sell, and to whom? Who exactly is the customer? Give me three adjectives for the feeling. Who are your three competitors — what do you like and dislike about them? Where will the logo appear? Anything to avoid? Anything you love? What exactly do you need delivered? Deadline? Budget? Write the answers down. That document protects both of you later."”</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The 10 questions on screen, one by one.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9:00 — COMPETITOR RESEARCH</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“"Now study three competitors. Not to copy — to find the GAP. Our three bakery rivals all use red and yellow with cartoon wheat. Nobody owns warm, craft, minimal. That empty territory? That is where our brand will live."”</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Simple comparison table on screen.</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12:00 — THE MOODBOARD</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 moodboard is one board that answers: 'Do you like this world?' Eight to fifteen images: palette, typography, photography style, textures, icon style. Notice — no finished logos. A moodboard shows a DIRECTION, not a design. And every image must be lawful: your own work, or free-license stock. Never random Google Images in client work. Ever."”</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Build the A3 board live — File &gt; New, A3...</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18:00 — PRESENTING</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“"Present two or three directions maximum. Name each one. Three sentences: why it fits the brief, why it beats competitors — and your recommendation. Then ask: 'Which direction should we develop?' And get the answer IN WRITING. Even a WhatsApp 'yes, option 2' counts. That message will save you one day."”</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Export JPG via File &gt; Export; show the...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21:00 — CLOSE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“"Assignment: the full brief-to-moodboard pack for the fictional flower studio Petal &amp; Stem — details in Daily-Assignment.md. Tomorrow, Day 25: we finally design — the logo, color, and typography SYSTEM. Allah Hafiz!"”</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28016"/>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10515600" cy="365760"/>
          </a:xfrm>
          <a:prstGeom prst="rect">
            <a:avLst/>
          </a:prstGeom>
          <a:noFill/>
        </p:spPr>
        <p:txBody>
          <a:bodyPr wrap="square">
            <a:spAutoFit/>
          </a:bodyPr>
          <a:lstStyle/>
          <a:p>
            <a:pPr algn="l">
              <a:lnSpc>
                <a:spcPct val="100000"/>
              </a:lnSpc>
              <a:spcAft>
                <a:spcPts val="600"/>
              </a:spcAft>
              <a:defRPr sz="1500" b="1">
                <a:solidFill>
                  <a:srgbClr val="FF6B1A"/>
                </a:solidFill>
                <a:latin typeface="Calibri"/>
              </a:defRPr>
            </a:pPr>
            <a:r>
              <a:t>DAY 24</a:t>
            </a:r>
          </a:p>
        </p:txBody>
      </p:sp>
      <p:sp>
        <p:nvSpPr>
          <p:cNvPr id="5" name="TextBox 4"/>
          <p:cNvSpPr txBox="1"/>
          <p:nvPr/>
        </p:nvSpPr>
        <p:spPr>
          <a:xfrm>
            <a:off x="822960" y="1600200"/>
            <a:ext cx="10515600" cy="109728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Script Complete</a:t>
            </a:r>
          </a:p>
        </p:txBody>
      </p:sp>
      <p:sp>
        <p:nvSpPr>
          <p:cNvPr id="6" name="Rectangle 5"/>
          <p:cNvSpPr/>
          <p:nvPr/>
        </p:nvSpPr>
        <p:spPr>
          <a:xfrm>
            <a:off x="822960" y="2880360"/>
            <a:ext cx="182880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3291840"/>
            <a:ext cx="10424160" cy="2743200"/>
          </a:xfrm>
          <a:prstGeom prst="rect">
            <a:avLst/>
          </a:prstGeom>
          <a:noFill/>
        </p:spPr>
        <p:txBody>
          <a:bodyPr wrap="square">
            <a:spAutoFit/>
          </a:bodyPr>
          <a:lstStyle/>
          <a:p>
            <a:pPr>
              <a:lnSpc>
                <a:spcPct val="105000"/>
              </a:lnSpc>
              <a:spcAft>
                <a:spcPts val="1600"/>
              </a:spcAft>
            </a:pPr>
            <a:r>
              <a:rPr sz="2100" b="1">
                <a:solidFill>
                  <a:srgbClr val="C2410C"/>
                </a:solidFill>
                <a:latin typeface="Calibri"/>
              </a:rPr>
              <a:t>✓  </a:t>
            </a:r>
            <a:r>
              <a:rPr sz="2100">
                <a:solidFill>
                  <a:srgbClr val="FFFFFF"/>
                </a:solidFill>
                <a:latin typeface="Calibri"/>
              </a:rPr>
              <a:t>Record each scene in order.</a:t>
            </a:r>
          </a:p>
          <a:p>
            <a:pPr>
              <a:lnSpc>
                <a:spcPct val="105000"/>
              </a:lnSpc>
              <a:spcAft>
                <a:spcPts val="1600"/>
              </a:spcAft>
            </a:pPr>
            <a:r>
              <a:rPr sz="2100" b="1">
                <a:solidFill>
                  <a:srgbClr val="C2410C"/>
                </a:solidFill>
                <a:latin typeface="Calibri"/>
              </a:rPr>
              <a:t>✓  </a:t>
            </a:r>
            <a:r>
              <a:rPr sz="2100">
                <a:solidFill>
                  <a:srgbClr val="FFFFFF"/>
                </a:solidFill>
                <a:latin typeface="Calibri"/>
              </a:rPr>
              <a:t>Speak the narration, perform the screen cue.</a:t>
            </a:r>
          </a:p>
          <a:p>
            <a:pPr>
              <a:lnSpc>
                <a:spcPct val="105000"/>
              </a:lnSpc>
              <a:spcAft>
                <a:spcPts val="1600"/>
              </a:spcAft>
            </a:pPr>
            <a:r>
              <a:rPr sz="2100" b="1">
                <a:solidFill>
                  <a:srgbClr val="C2410C"/>
                </a:solidFill>
                <a:latin typeface="Calibri"/>
              </a:rPr>
              <a:t>✓  </a:t>
            </a:r>
            <a:r>
              <a:rPr sz="2100">
                <a:solidFill>
                  <a:srgbClr val="FFFFFF"/>
                </a:solidFill>
                <a:latin typeface="Calibri"/>
              </a:rPr>
              <a:t>Keep the learner watching — show, don't just tell.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