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8-Point Star 3"/>
          <p:cNvSpPr/>
          <p:nvPr/>
        </p:nvSpPr>
        <p:spPr>
          <a:xfrm>
            <a:off x="10881360" y="502920"/>
            <a:ext cx="777240" cy="777240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0378440" y="777240"/>
            <a:ext cx="384048" cy="384048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475720" y="1234440"/>
            <a:ext cx="274320" cy="274320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0104120" y="1417320"/>
            <a:ext cx="219456" cy="219456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4008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400" b="1">
                <a:solidFill>
                  <a:srgbClr val="E8C766"/>
                </a:solidFill>
                <a:latin typeface="Calibri"/>
              </a:defRPr>
            </a:pPr>
            <a:r>
              <a:t>ARTTECHES NEXUS  •  GRAPHIC DESIGNING MASTERY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32588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600" b="1">
                <a:solidFill>
                  <a:srgbClr val="FF6B1A"/>
                </a:solidFill>
                <a:latin typeface="Calibri"/>
              </a:defRPr>
            </a:pPr>
            <a:r>
              <a:t>DAY 21  •  M07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828800"/>
            <a:ext cx="100584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Business Cards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4160520"/>
            <a:ext cx="201168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4434840"/>
            <a:ext cx="10058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  <a:defRPr sz="1800" b="0">
                <a:solidFill>
                  <a:srgbClr val="FFFFFF"/>
                </a:solidFill>
                <a:latin typeface="Calibri"/>
              </a:defRPr>
            </a:pPr>
            <a:r>
              <a:t>Estimated time: 180 minutes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598932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0">
                <a:solidFill>
                  <a:srgbClr val="FFFFFF"/>
                </a:solidFill>
                <a:latin typeface="Calibri"/>
              </a:defRPr>
            </a:pPr>
            <a:r>
              <a:t>Instructor: Ali Akbar Shah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28600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500" b="1">
                <a:solidFill>
                  <a:srgbClr val="FF6B1A"/>
                </a:solidFill>
                <a:latin typeface="Calibri"/>
              </a:defRPr>
            </a:pPr>
            <a:r>
              <a:t>OBJECTIVES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697480"/>
            <a:ext cx="105156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4600" b="1">
                <a:solidFill>
                  <a:srgbClr val="FFFFFF"/>
                </a:solidFill>
                <a:latin typeface="Calibri"/>
              </a:defRPr>
            </a:pPr>
            <a:r>
              <a:t>What You Will Learn</a:t>
            </a:r>
          </a:p>
        </p:txBody>
      </p:sp>
      <p:sp>
        <p:nvSpPr>
          <p:cNvPr id="7" name="Rectangle 6"/>
          <p:cNvSpPr/>
          <p:nvPr/>
        </p:nvSpPr>
        <p:spPr>
          <a:xfrm>
            <a:off x="5184648" y="4572000"/>
            <a:ext cx="182880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OBJECTIVES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By the end of this lesson you can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48640" y="1783080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43000" y="172821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Set up a print-correct business card document in CorelDRAW at 3.5 × 2 in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2560320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250545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Explain the difference between bleed, trim edge, and safe area, and place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3337560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328269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Build colors using CMYK values (not RGB) and choose correct black (rich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14800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43000" y="405993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Design a two-sided card with clear front/back hierarchy — identity on the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892040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43000" y="483717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Apply print typography rules: minimum text sizes, alignment, contrast, and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669279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143000" y="561441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Export a print-ready PDF (PDF/X preset with bleed) that a print shop can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28600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500" b="1">
                <a:solidFill>
                  <a:srgbClr val="FF6B1A"/>
                </a:solidFill>
                <a:latin typeface="Calibri"/>
              </a:defRPr>
            </a:pPr>
            <a:r>
              <a:t>LESSON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697480"/>
            <a:ext cx="105156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4600" b="1">
                <a:solidFill>
                  <a:srgbClr val="FFFFFF"/>
                </a:solidFill>
                <a:latin typeface="Calibri"/>
              </a:defRPr>
            </a:pPr>
            <a:r>
              <a:t>Key Concepts</a:t>
            </a:r>
          </a:p>
        </p:txBody>
      </p:sp>
      <p:sp>
        <p:nvSpPr>
          <p:cNvPr id="7" name="Rectangle 6"/>
          <p:cNvSpPr/>
          <p:nvPr/>
        </p:nvSpPr>
        <p:spPr>
          <a:xfrm>
            <a:off x="5184648" y="4572000"/>
            <a:ext cx="182880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LESSON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Day: Day-21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Module: M07 — Print Design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Duration: 180 minutes (3 hours)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Level: Intermediate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Instructor: Ali Akbar Shah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Primary tool: CorelDRAW (free alternative: Inkscape — notes where relevant)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LESSON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1. Introduction — Why Business Cards Still Matter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A business card is small — 3.5 × 2 inches — but it works hard.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It is often the first printed piece a new client touches from a brand.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A good card feels solid, reads in two seconds, and makes the business look trustworthy.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A bad card — tiny text, blurry logo, white edges after cutting — makes even a good business look careless.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As a designer, business cards are also one of the most common paid jobs you will get: every shop, clinic, freelancer, and startup needs...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Today you learn the full professional process: correct size, bleed, safe margins, front and back hierarchy, CMYK color, and a print-ready...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LESSON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2.1 Standard size: 3.5 × 2 inches (89 × 51 mm)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The world standard for business cards is 3.5 × 2 in, which is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Design at real size. Do not design big and "shrink it later" — text sizes and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LESSON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2.2 Bleed — 3 mm extra on every side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Paper cutting is not perfect. The cutter can shift by 1–2 mm.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Bleed = extra background (3 mm on each side) that gets cut away. Any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Card with bleed = 95 × 57 mm (89 + 6 by 51 + 6).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Rule of thumb: *background goes to bleed, text stays in safe area.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LESSON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2.3 Safe area — keep text 5 mm from the trim edge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The trim edge is where the cutter will cut. The safe area is an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All text, logos, and important details stay inside the safe area.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Why: if the cut shifts slightly, your text is still safe. Nothing important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28600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500" b="1">
                <a:solidFill>
                  <a:srgbClr val="FF6B1A"/>
                </a:solidFill>
                <a:latin typeface="Calibri"/>
              </a:defRPr>
            </a:pPr>
            <a:r>
              <a:t>PRACTICE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697480"/>
            <a:ext cx="105156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4600" b="1">
                <a:solidFill>
                  <a:srgbClr val="FFFFFF"/>
                </a:solidFill>
                <a:latin typeface="Calibri"/>
              </a:defRPr>
            </a:pPr>
            <a:r>
              <a:t>Hands-On Practice</a:t>
            </a:r>
          </a:p>
        </p:txBody>
      </p:sp>
      <p:sp>
        <p:nvSpPr>
          <p:cNvPr id="7" name="Rectangle 6"/>
          <p:cNvSpPr/>
          <p:nvPr/>
        </p:nvSpPr>
        <p:spPr>
          <a:xfrm>
            <a:off x="5184648" y="4572000"/>
            <a:ext cx="182880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PRACTICE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Step-by-Step Tutorial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548640" y="1783080"/>
            <a:ext cx="502920" cy="502920"/>
          </a:xfrm>
          <a:prstGeom prst="ellipse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1737360"/>
            <a:ext cx="104058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2000" b="1">
                <a:solidFill>
                  <a:srgbClr val="172033"/>
                </a:solidFill>
                <a:latin typeface="Calibri"/>
              </a:defRPr>
            </a:pPr>
            <a:r>
              <a:t>Go to File &gt; New (Ctrl+N).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34440" y="2167128"/>
            <a:ext cx="10405872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900" b="0">
                <a:solidFill>
                  <a:srgbClr val="5A6476"/>
                </a:solidFill>
                <a:latin typeface="Calibri"/>
              </a:defRPr>
            </a:pPr>
            <a:r>
              <a:t>Create a blank document.</a:t>
            </a:r>
          </a:p>
        </p:txBody>
      </p:sp>
      <p:sp>
        <p:nvSpPr>
          <p:cNvPr id="13" name="Oval 12"/>
          <p:cNvSpPr/>
          <p:nvPr/>
        </p:nvSpPr>
        <p:spPr>
          <a:xfrm>
            <a:off x="548640" y="3200400"/>
            <a:ext cx="502920" cy="502920"/>
          </a:xfrm>
          <a:prstGeom prst="ellipse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34440" y="3154680"/>
            <a:ext cx="104058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2000" b="1">
                <a:solidFill>
                  <a:srgbClr val="172033"/>
                </a:solidFill>
                <a:latin typeface="Calibri"/>
              </a:defRPr>
            </a:pPr>
            <a:r>
              <a:t>Expected:* an empty page on screen.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34440" y="3584448"/>
            <a:ext cx="10405872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900" b="0">
                <a:solidFill>
                  <a:srgbClr val="5A6476"/>
                </a:solidFill>
                <a:latin typeface="Calibri"/>
              </a:defRPr>
            </a:pPr>
          </a:p>
        </p:txBody>
      </p:sp>
      <p:sp>
        <p:nvSpPr>
          <p:cNvPr id="16" name="Oval 15"/>
          <p:cNvSpPr/>
          <p:nvPr/>
        </p:nvSpPr>
        <p:spPr>
          <a:xfrm>
            <a:off x="548640" y="4617720"/>
            <a:ext cx="502920" cy="502920"/>
          </a:xfrm>
          <a:prstGeom prst="ellipse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4572000"/>
            <a:ext cx="104058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2000" b="1">
                <a:solidFill>
                  <a:srgbClr val="172033"/>
                </a:solidFill>
                <a:latin typeface="Calibri"/>
              </a:defRPr>
            </a:pPr>
            <a:r>
              <a:t>With nothing selected, use the unit dropdown on the property bar and choose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34440" y="5001768"/>
            <a:ext cx="10405872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900" b="0">
                <a:solidFill>
                  <a:srgbClr val="5A6476"/>
                </a:solidFill>
                <a:latin typeface="Calibri"/>
              </a:defRPr>
            </a:pPr>
          </a:p>
        </p:txBody>
      </p:sp>
      <p:sp>
        <p:nvSpPr>
          <p:cNvPr id="19" name="TextBox 18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PRACTICE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Step-by-Step Tutorial (cont.)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548640" y="1783080"/>
            <a:ext cx="502920" cy="502920"/>
          </a:xfrm>
          <a:prstGeom prst="ellipse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1737360"/>
            <a:ext cx="104058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2000" b="1">
                <a:solidFill>
                  <a:srgbClr val="172033"/>
                </a:solidFill>
                <a:latin typeface="Calibri"/>
              </a:defRPr>
            </a:pPr>
            <a:r>
              <a:t>Expected:* all size fields now read in millimeters.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34440" y="2167128"/>
            <a:ext cx="10405872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900" b="0">
                <a:solidFill>
                  <a:srgbClr val="5A6476"/>
                </a:solidFill>
                <a:latin typeface="Calibri"/>
              </a:defRPr>
            </a:pPr>
          </a:p>
        </p:txBody>
      </p:sp>
      <p:sp>
        <p:nvSpPr>
          <p:cNvPr id="13" name="Oval 12"/>
          <p:cNvSpPr/>
          <p:nvPr/>
        </p:nvSpPr>
        <p:spPr>
          <a:xfrm>
            <a:off x="548640" y="3200400"/>
            <a:ext cx="502920" cy="502920"/>
          </a:xfrm>
          <a:prstGeom prst="ellipse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34440" y="3154680"/>
            <a:ext cx="104058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2000" b="1">
                <a:solidFill>
                  <a:srgbClr val="172033"/>
                </a:solidFill>
                <a:latin typeface="Calibri"/>
              </a:defRPr>
            </a:pPr>
            <a:r>
              <a:t>Go to Layout &gt; Page Size and set a custom page: Width 95 mm,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34440" y="3584448"/>
            <a:ext cx="10405872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900" b="0">
                <a:solidFill>
                  <a:srgbClr val="5A6476"/>
                </a:solidFill>
                <a:latin typeface="Calibri"/>
              </a:defRPr>
            </a:pPr>
          </a:p>
        </p:txBody>
      </p:sp>
      <p:sp>
        <p:nvSpPr>
          <p:cNvPr id="16" name="Oval 15"/>
          <p:cNvSpPr/>
          <p:nvPr/>
        </p:nvSpPr>
        <p:spPr>
          <a:xfrm>
            <a:off x="548640" y="4617720"/>
            <a:ext cx="502920" cy="502920"/>
          </a:xfrm>
          <a:prstGeom prst="ellipse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4572000"/>
            <a:ext cx="104058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2000" b="1">
                <a:solidFill>
                  <a:srgbClr val="172033"/>
                </a:solidFill>
                <a:latin typeface="Calibri"/>
              </a:defRPr>
            </a:pPr>
            <a:r>
              <a:t>Expected:* the page is now 95 × 57 mm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34440" y="5001768"/>
            <a:ext cx="10405872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900" b="0">
                <a:solidFill>
                  <a:srgbClr val="5A6476"/>
                </a:solidFill>
                <a:latin typeface="Calibri"/>
              </a:defRPr>
            </a:pPr>
            <a:r>
              <a:t>the full bleed area.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PRACTICE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Step-by-Step Tutorial (cont.)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548640" y="1783080"/>
            <a:ext cx="502920" cy="502920"/>
          </a:xfrm>
          <a:prstGeom prst="ellipse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1737360"/>
            <a:ext cx="104058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2000" b="1">
                <a:solidFill>
                  <a:srgbClr val="172033"/>
                </a:solidFill>
                <a:latin typeface="Calibri"/>
              </a:defRPr>
            </a:pPr>
            <a:r>
              <a:t>Select the Rectangle tool (F6).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34440" y="2167128"/>
            <a:ext cx="10405872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900" b="0">
                <a:solidFill>
                  <a:srgbClr val="5A6476"/>
                </a:solidFill>
                <a:latin typeface="Calibri"/>
              </a:defRPr>
            </a:pPr>
            <a:r>
              <a:t>Draw a rectangle anywhere, then type</a:t>
            </a:r>
          </a:p>
        </p:txBody>
      </p:sp>
      <p:sp>
        <p:nvSpPr>
          <p:cNvPr id="13" name="Oval 12"/>
          <p:cNvSpPr/>
          <p:nvPr/>
        </p:nvSpPr>
        <p:spPr>
          <a:xfrm>
            <a:off x="548640" y="3200400"/>
            <a:ext cx="502920" cy="502920"/>
          </a:xfrm>
          <a:prstGeom prst="ellipse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34440" y="3154680"/>
            <a:ext cx="104058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2000" b="1">
                <a:solidFill>
                  <a:srgbClr val="172033"/>
                </a:solidFill>
                <a:latin typeface="Calibri"/>
              </a:defRPr>
            </a:pPr>
            <a:r>
              <a:t>Select it with the Pick tool, press P (center to page). Give it **no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34440" y="3584448"/>
            <a:ext cx="10405872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900" b="0">
                <a:solidFill>
                  <a:srgbClr val="5A6476"/>
                </a:solidFill>
                <a:latin typeface="Calibri"/>
              </a:defRPr>
            </a:pPr>
          </a:p>
        </p:txBody>
      </p:sp>
      <p:sp>
        <p:nvSpPr>
          <p:cNvPr id="16" name="Oval 15"/>
          <p:cNvSpPr/>
          <p:nvPr/>
        </p:nvSpPr>
        <p:spPr>
          <a:xfrm>
            <a:off x="548640" y="4617720"/>
            <a:ext cx="502920" cy="502920"/>
          </a:xfrm>
          <a:prstGeom prst="ellipse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4572000"/>
            <a:ext cx="1040587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2000" b="1">
                <a:solidFill>
                  <a:srgbClr val="172033"/>
                </a:solidFill>
                <a:latin typeface="Calibri"/>
              </a:defRPr>
            </a:pPr>
            <a:r>
              <a:t>Expected:* a red 89 × 51 mm rectangle centered on the page = your trim edge.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34440" y="5001768"/>
            <a:ext cx="10405872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900" b="0">
                <a:solidFill>
                  <a:srgbClr val="5A6476"/>
                </a:solidFill>
                <a:latin typeface="Calibri"/>
              </a:defRPr>
            </a:pPr>
          </a:p>
        </p:txBody>
      </p:sp>
      <p:sp>
        <p:nvSpPr>
          <p:cNvPr id="19" name="TextBox 18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PRACTICE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Practical Exercise — Do This Now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48640" y="1783080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43000" y="172821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Setup (5 min): New document, mm units, page 95 × 57 mm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2560320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250545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Front (12 min): Full-bleed navy rectangle (F11 → CMYK C:90 M:70 Y:30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3337560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328269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Back (12 min): Insert page 2 (Layout &gt; Insert Page). White background to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14800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43000" y="405993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Ahmed Khan — 11 pt bold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892040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43000" y="483717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Master Tailor — 8 pt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669279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143000" y="561441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+92 321 7654321 / hello@stitchline.com / Shop 4, Main Bazaar, Lahore — 8 pt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28600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500" b="1">
                <a:solidFill>
                  <a:srgbClr val="FF6B1A"/>
                </a:solidFill>
                <a:latin typeface="Calibri"/>
              </a:defRPr>
            </a:pPr>
            <a:r>
              <a:t>ASSIGNMENT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697480"/>
            <a:ext cx="105156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4600" b="1">
                <a:solidFill>
                  <a:srgbClr val="FFFFFF"/>
                </a:solidFill>
                <a:latin typeface="Calibri"/>
              </a:defRPr>
            </a:pPr>
            <a:r>
              <a:t>Your Assignment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5184648" y="4572000"/>
            <a:ext cx="182880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ASSIGNMENT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Objective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Produce a complete, print-ready two-sided business card from a written brief — the same workflow a paying client expects.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ASSIGNMENT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The brief (fictional client)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"GlowCare Salon" — a women's beauty salon.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Owner: Sana Malik (fictional), Founder &amp; Stylist.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Brand feel: soft, elegant, modern.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Suggested palette: blush pink, charcoal, gold (choose your own CMYK values).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Tagline: "Where beauty meets care."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ASSIGNMENT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Specifications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48640" y="1783080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43000" y="172821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Size: 3.5 × 2 in (89 × 51 mm), 3 mm bleed → working page 95 × 57 mm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2560320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250545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Safe area: all important content 5 mm inside the trim edge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3337560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328269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Color mode: CMYK only; minimum text size 7 pt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14800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43000" y="405993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Front: logo mark + salon name + tagline (identity side)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892040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43000" y="483717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Back: owner name, title, phone, email, address (information side)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669279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143000" y="561441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Images (if any): 300 dpi at print size, or vector only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ASSIGNMENT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Deliverables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48640" y="1783080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43000" y="172821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GDM-D21-Assignment.cdr — CorelDRAW source file (2 pages)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2560320"/>
            <a:ext cx="402336" cy="4023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FF6B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2505456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GDM-D21-Assignment.pdf — print-ready PDF, PDF/X preset, 2 pages, bleed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28600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500" b="1">
                <a:solidFill>
                  <a:srgbClr val="FF6B1A"/>
                </a:solidFill>
                <a:latin typeface="Calibri"/>
              </a:defRPr>
            </a:pPr>
            <a:r>
              <a:t>QUIZ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697480"/>
            <a:ext cx="105156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4600" b="1">
                <a:solidFill>
                  <a:srgbClr val="FFFFFF"/>
                </a:solidFill>
                <a:latin typeface="Calibri"/>
              </a:defRPr>
            </a:pPr>
            <a:r>
              <a:t>Quick Quiz</a:t>
            </a:r>
          </a:p>
        </p:txBody>
      </p:sp>
      <p:sp>
        <p:nvSpPr>
          <p:cNvPr id="7" name="Rectangle 6"/>
          <p:cNvSpPr/>
          <p:nvPr/>
        </p:nvSpPr>
        <p:spPr>
          <a:xfrm>
            <a:off x="5184648" y="4572000"/>
            <a:ext cx="182880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QUIZ  •  1 OF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Question 1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691640"/>
            <a:ext cx="11091672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300" b="1">
                <a:solidFill>
                  <a:srgbClr val="172033"/>
                </a:solidFill>
                <a:latin typeface="Calibri"/>
              </a:defRPr>
            </a:pPr>
            <a:r>
              <a:t>What is the standard business card size, and what page size should you set in CorelDRAW when using 3 mm bleed?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880360"/>
            <a:ext cx="11091672" cy="658368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77240" y="2980944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2980944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t>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2953512"/>
            <a:ext cx="100126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800" b="0">
                <a:solidFill>
                  <a:srgbClr val="172033"/>
                </a:solidFill>
                <a:latin typeface="Calibri"/>
              </a:defRPr>
            </a:pPr>
            <a:r>
              <a:t> 3.5 × 2 in → set page to 89 × 51 mm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685032"/>
            <a:ext cx="11091672" cy="658368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77240" y="3785616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77240" y="3785616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3758184"/>
            <a:ext cx="100126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800" b="0">
                <a:solidFill>
                  <a:srgbClr val="172033"/>
                </a:solidFill>
                <a:latin typeface="Calibri"/>
              </a:defRPr>
            </a:pPr>
            <a:r>
              <a:t> 3.5 × 2 in → set page to 95 × 57 mm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89704"/>
            <a:ext cx="11091672" cy="658368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77240" y="4590288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7240" y="4590288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t>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63040" y="4562856"/>
            <a:ext cx="100126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800" b="0">
                <a:solidFill>
                  <a:srgbClr val="172033"/>
                </a:solidFill>
                <a:latin typeface="Calibri"/>
              </a:defRPr>
            </a:pPr>
            <a:r>
              <a:t> 4 × 2.5 in → set page to 102 × 64 mm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94376"/>
            <a:ext cx="11091672" cy="658368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777240" y="5394960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7240" y="5394960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t>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63040" y="5367528"/>
            <a:ext cx="100126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800" b="0">
                <a:solidFill>
                  <a:srgbClr val="172033"/>
                </a:solidFill>
                <a:latin typeface="Calibri"/>
              </a:defRPr>
            </a:pPr>
            <a:r>
              <a:t> 3.5 × 2 in → set page to 85 × 55 mm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QUIZ  •  2 OF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Question 2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691640"/>
            <a:ext cx="11091672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300" b="1">
                <a:solidFill>
                  <a:srgbClr val="172033"/>
                </a:solidFill>
                <a:latin typeface="Calibri"/>
              </a:defRPr>
            </a:pPr>
            <a:r>
              <a:t>Where must text and logos be placed relative to the trim edge?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880360"/>
            <a:ext cx="11091672" cy="658368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77240" y="2980944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2980944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t>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2953512"/>
            <a:ext cx="100126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800" b="0">
                <a:solidFill>
                  <a:srgbClr val="172033"/>
                </a:solidFill>
                <a:latin typeface="Calibri"/>
              </a:defRPr>
            </a:pPr>
            <a:r>
              <a:t> They can touch the trim edge if the font is bold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685032"/>
            <a:ext cx="11091672" cy="658368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77240" y="3785616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77240" y="3785616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3758184"/>
            <a:ext cx="100126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800" b="0">
                <a:solidFill>
                  <a:srgbClr val="172033"/>
                </a:solidFill>
                <a:latin typeface="Calibri"/>
              </a:defRPr>
            </a:pPr>
            <a:r>
              <a:t> At least 5 mm inside the trim edge (safe area)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89704"/>
            <a:ext cx="11091672" cy="658368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77240" y="4590288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7240" y="4590288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t>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63040" y="4562856"/>
            <a:ext cx="100126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800" b="0">
                <a:solidFill>
                  <a:srgbClr val="172033"/>
                </a:solidFill>
                <a:latin typeface="Calibri"/>
              </a:defRPr>
            </a:pPr>
            <a:r>
              <a:t> In the bleed area so they print bigger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94376"/>
            <a:ext cx="11091672" cy="658368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777240" y="5394960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7240" y="5394960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t>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63040" y="5367528"/>
            <a:ext cx="100126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800" b="0">
                <a:solidFill>
                  <a:srgbClr val="172033"/>
                </a:solidFill>
                <a:latin typeface="Calibri"/>
              </a:defRPr>
            </a:pPr>
            <a:r>
              <a:t> Anywhere — the printer fixes it automatically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QUIZ  •  3 OF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Question 3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691640"/>
            <a:ext cx="11091672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300" b="1">
                <a:solidFill>
                  <a:srgbClr val="172033"/>
                </a:solidFill>
                <a:latin typeface="Calibri"/>
              </a:defRPr>
            </a:pPr>
            <a:r>
              <a:t>Why should a business card be designed in CMYK instead of RGB?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880360"/>
            <a:ext cx="11091672" cy="658368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77240" y="2980944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2980944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t>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2953512"/>
            <a:ext cx="100126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800" b="0">
                <a:solidFill>
                  <a:srgbClr val="172033"/>
                </a:solidFill>
                <a:latin typeface="Calibri"/>
              </a:defRPr>
            </a:pPr>
            <a:r>
              <a:t> CMYK files are smaller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685032"/>
            <a:ext cx="11091672" cy="658368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77240" y="3785616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77240" y="3785616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3758184"/>
            <a:ext cx="100126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800" b="0">
                <a:solidFill>
                  <a:srgbClr val="172033"/>
                </a:solidFill>
                <a:latin typeface="Calibri"/>
              </a:defRPr>
            </a:pPr>
            <a:r>
              <a:t> RGB cannot be exported to PDF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89704"/>
            <a:ext cx="11091672" cy="658368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77240" y="4590288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7240" y="4590288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t>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63040" y="4562856"/>
            <a:ext cx="100126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800" b="0">
                <a:solidFill>
                  <a:srgbClr val="172033"/>
                </a:solidFill>
                <a:latin typeface="Calibri"/>
              </a:defRPr>
            </a:pPr>
            <a:r>
              <a:t> Printers use CMYK ink, so CMYK values predict the printed result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94376"/>
            <a:ext cx="11091672" cy="658368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777240" y="5394960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7240" y="5394960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t>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63040" y="5367528"/>
            <a:ext cx="100126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800" b="0">
                <a:solidFill>
                  <a:srgbClr val="172033"/>
                </a:solidFill>
                <a:latin typeface="Calibri"/>
              </a:defRPr>
            </a:pPr>
            <a:r>
              <a:t> CMYK is required by law for business cards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QUIZ  •  4 OF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Question 4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691640"/>
            <a:ext cx="11091672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300" b="1">
                <a:solidFill>
                  <a:srgbClr val="172033"/>
                </a:solidFill>
                <a:latin typeface="Calibri"/>
              </a:defRPr>
            </a:pPr>
            <a:r>
              <a:t>A client sends their logo as a 72 dpi JPG and wants it 40 mm wide on the card. What is the correct response?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880360"/>
            <a:ext cx="11091672" cy="658368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77240" y="2980944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2980944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t>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2953512"/>
            <a:ext cx="100126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800" b="0">
                <a:solidFill>
                  <a:srgbClr val="172033"/>
                </a:solidFill>
                <a:latin typeface="Calibri"/>
              </a:defRPr>
            </a:pPr>
            <a:r>
              <a:t> Place it as-is; 72 dpi is fine for small logos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685032"/>
            <a:ext cx="11091672" cy="658368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77240" y="3785616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77240" y="3785616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3758184"/>
            <a:ext cx="100126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800" b="0">
                <a:solidFill>
                  <a:srgbClr val="172033"/>
                </a:solidFill>
                <a:latin typeface="Calibri"/>
              </a:defRPr>
            </a:pPr>
            <a:r>
              <a:t> Stretch it to 40 mm and hope it looks sharp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89704"/>
            <a:ext cx="11091672" cy="658368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77240" y="4590288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7240" y="4590288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t>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63040" y="4562856"/>
            <a:ext cx="100126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800" b="0">
                <a:solidFill>
                  <a:srgbClr val="172033"/>
                </a:solidFill>
                <a:latin typeface="Calibri"/>
              </a:defRPr>
            </a:pPr>
            <a:r>
              <a:t> Ask for a vector version or a 300 dpi image at print size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94376"/>
            <a:ext cx="11091672" cy="658368"/>
          </a:xfrm>
          <a:prstGeom prst="roundRect">
            <a:avLst>
              <a:gd name="adj" fmla="val 10000"/>
            </a:avLst>
          </a:prstGeom>
          <a:solidFill>
            <a:srgbClr val="F5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777240" y="5394960"/>
            <a:ext cx="457200" cy="457200"/>
          </a:xfrm>
          <a:prstGeom prst="roundRect">
            <a:avLst>
              <a:gd name="adj" fmla="val 10000"/>
            </a:avLst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7240" y="5394960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t>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63040" y="5367528"/>
            <a:ext cx="100126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  <a:defRPr sz="1800" b="0">
                <a:solidFill>
                  <a:srgbClr val="172033"/>
                </a:solidFill>
                <a:latin typeface="Calibri"/>
              </a:defRPr>
            </a:pPr>
            <a:r>
              <a:t> Convert it to RGB to improve quality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1">
                <a:solidFill>
                  <a:srgbClr val="FF6B1A"/>
                </a:solidFill>
                <a:latin typeface="Calibri"/>
              </a:defRPr>
            </a:pPr>
            <a:r>
              <a:t>NEXT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002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Day Complete — Well Done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2880360"/>
            <a:ext cx="182880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3291840"/>
            <a:ext cx="1042416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You finished: Business Cards</a:t>
            </a:r>
          </a:p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All files for this day are in your Day-21 folder.</a:t>
            </a:r>
          </a:p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Tomorrow: next lesson — keep the streak going.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