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8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8-Point Star 3"/>
          <p:cNvSpPr/>
          <p:nvPr/>
        </p:nvSpPr>
        <p:spPr>
          <a:xfrm>
            <a:off x="10881360" y="502920"/>
            <a:ext cx="777240" cy="777240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Diamond 4"/>
          <p:cNvSpPr/>
          <p:nvPr/>
        </p:nvSpPr>
        <p:spPr>
          <a:xfrm>
            <a:off x="10378440" y="777240"/>
            <a:ext cx="384048" cy="384048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Diamond 5"/>
          <p:cNvSpPr/>
          <p:nvPr/>
        </p:nvSpPr>
        <p:spPr>
          <a:xfrm>
            <a:off x="11475720" y="1234440"/>
            <a:ext cx="274320" cy="274320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0104120" y="1417320"/>
            <a:ext cx="219456" cy="219456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640080"/>
            <a:ext cx="9601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400" b="1">
                <a:solidFill>
                  <a:srgbClr val="E8C766"/>
                </a:solidFill>
                <a:latin typeface="Calibri"/>
              </a:defRPr>
            </a:pPr>
            <a:r>
              <a:t>ARTTECHES NEXUS  •  GRAPHIC DESIGNING MASTERY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1325880"/>
            <a:ext cx="9875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600" b="1">
                <a:solidFill>
                  <a:srgbClr val="FF6B1A"/>
                </a:solidFill>
                <a:latin typeface="Calibri"/>
              </a:defRPr>
            </a:pPr>
            <a:r>
              <a:t>DAY 07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1828800"/>
            <a:ext cx="10058400" cy="2103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800" b="1">
                <a:solidFill>
                  <a:srgbClr val="FFFFFF"/>
                </a:solidFill>
                <a:latin typeface="Calibri"/>
              </a:defRPr>
            </a:pPr>
            <a:r>
              <a:t>Video Script — Day-07: Typography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22960" y="4160520"/>
            <a:ext cx="2011680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60" y="4434840"/>
            <a:ext cx="100584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  <a:defRPr sz="1800" b="0">
                <a:solidFill>
                  <a:srgbClr val="FFFFFF"/>
                </a:solidFill>
                <a:latin typeface="Calibri"/>
              </a:defRPr>
            </a:pPr>
            <a:r>
              <a:t>Follow scene by scene — narration plus screen cues.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60" y="5989320"/>
            <a:ext cx="9601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500" b="0">
                <a:solidFill>
                  <a:srgbClr val="FFFFFF"/>
                </a:solidFill>
                <a:latin typeface="Calibri"/>
              </a:defRPr>
            </a:pPr>
            <a:r>
              <a:t>Instructor: Ali Akbar Shah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07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Cue: show the menu card, then a version with terrible...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“--- ## [OBJECTIVES — 2:00–3:00] **Narration:** "Today: name all four font families, pair fonts by rule, build type hierarchy with correct line-height and letter-spacing, judge readability, and source fonts lawfully." --- ## [SECTION 1 — THE FOUR FAMILIES — 3:00–10:00] (Slides, live writing demo) **Narration:** "Four families. Serif — letters with little feet. Formal, trustworthy — wedding cards, banks. Sans-serif — no feet, clean and modern — tech, social media. Script — handwriting, elegant — names and accents ONLY, never paragraphs. Display...”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07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Cue: write the same word in four styles live on paper,...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“--- ## [SECTION 2 — PAIRING — 10:00–15:00] **Narration:** "Pairing rules. Rule one: maximum two fonts per design. Beginners — two, always. Rule two: contrast with harmony — a serif headline with a sans-serif body is the classic. Rule three: the safest pairing on earth — same family, different weights. Poppins Bold headlines, Poppins Regular body. Cannot clash. Rule four: never pair two almost-matching fonts — it looks like a mistake. Rule five: match the mood to the brief."”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07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Cue: show good pairings vs the 'five-font crime scene'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“--- ## [SECTION 3 — HIERARCHY &amp; SPACING — 15:00–22:00] (Live paper demo) **Narration:** "Type hierarchy: headline two to three times the body size, bold weight, subhead in the middle. Then spacing. Line-height — the space between lines — for body text, one-point-four to one-point-six times the font size. Watch..." **[Cue: overhead demo — same paragraph cramped vs 1.5× spacing.]** "Letter-spacing: slightly wider on ALL-CAPS headlines looks premium. And color contrast — squint test. If the text disappears, it fails." --- ## [SECTION 4 —...”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07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Cue: screen-record a quick Google Fonts browse + license...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“--- ## [SECTION 5 — FULL DEMO — 27:00–30:00] **Narration:** "Watch the full build: the Fresh Oven Bakery flyer. Friendly bold sans-serif headline — readable from across the street. Same family regular for body — safe pairing. One script accent for the word 'Fresh' — warmth. Hierarchy three-two-one, line-height one-point-five, squint test passed, fonts documented. That is professional typography." --- ## [MISTAKES — 30:00–31:30] **Narration:** "Mistakes: five fonts in one flyer. Script for paragraphs. Cramped lines. Centered paragraphs. Light...”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07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Cue: end screen — 'Day-07 Assignment: Dawat Restaurant Menu...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8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18872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500" b="1">
                <a:solidFill>
                  <a:srgbClr val="FF6B1A"/>
                </a:solidFill>
                <a:latin typeface="Calibri"/>
              </a:defRPr>
            </a:pPr>
            <a:r>
              <a:t>DAY 07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002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800" b="1">
                <a:solidFill>
                  <a:srgbClr val="FFFFFF"/>
                </a:solidFill>
                <a:latin typeface="Calibri"/>
              </a:defRPr>
            </a:pPr>
            <a:r>
              <a:t>Script Complete</a:t>
            </a:r>
          </a:p>
        </p:txBody>
      </p:sp>
      <p:sp>
        <p:nvSpPr>
          <p:cNvPr id="6" name="Rectangle 5"/>
          <p:cNvSpPr/>
          <p:nvPr/>
        </p:nvSpPr>
        <p:spPr>
          <a:xfrm>
            <a:off x="822960" y="2880360"/>
            <a:ext cx="1828800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3291840"/>
            <a:ext cx="1042416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6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✓  </a:t>
            </a:r>
            <a:r>
              <a:rPr sz="2100">
                <a:solidFill>
                  <a:srgbClr val="FFFFFF"/>
                </a:solidFill>
                <a:latin typeface="Calibri"/>
              </a:rPr>
              <a:t>Record each scene in order.</a:t>
            </a:r>
          </a:p>
          <a:p>
            <a:pPr>
              <a:lnSpc>
                <a:spcPct val="105000"/>
              </a:lnSpc>
              <a:spcAft>
                <a:spcPts val="16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✓  </a:t>
            </a:r>
            <a:r>
              <a:rPr sz="2100">
                <a:solidFill>
                  <a:srgbClr val="FFFFFF"/>
                </a:solidFill>
                <a:latin typeface="Calibri"/>
              </a:rPr>
              <a:t>Speak the narration, perform the screen cue.</a:t>
            </a:r>
          </a:p>
          <a:p>
            <a:pPr>
              <a:lnSpc>
                <a:spcPct val="105000"/>
              </a:lnSpc>
              <a:spcAft>
                <a:spcPts val="16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✓  </a:t>
            </a:r>
            <a:r>
              <a:rPr sz="2100">
                <a:solidFill>
                  <a:srgbClr val="FFFFFF"/>
                </a:solidFill>
                <a:latin typeface="Calibri"/>
              </a:rPr>
              <a:t>Keep the learner watching — show, don't just tell.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