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18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64592" cy="685800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8-Point Star 3"/>
          <p:cNvSpPr/>
          <p:nvPr/>
        </p:nvSpPr>
        <p:spPr>
          <a:xfrm>
            <a:off x="10881360" y="502920"/>
            <a:ext cx="777240" cy="777240"/>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Diamond 4"/>
          <p:cNvSpPr/>
          <p:nvPr/>
        </p:nvSpPr>
        <p:spPr>
          <a:xfrm>
            <a:off x="10378440" y="777240"/>
            <a:ext cx="384048" cy="384048"/>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Diamond 5"/>
          <p:cNvSpPr/>
          <p:nvPr/>
        </p:nvSpPr>
        <p:spPr>
          <a:xfrm>
            <a:off x="11475720" y="1234440"/>
            <a:ext cx="274320" cy="274320"/>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0104120" y="1417320"/>
            <a:ext cx="219456" cy="219456"/>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640080"/>
            <a:ext cx="9601200" cy="365760"/>
          </a:xfrm>
          <a:prstGeom prst="rect">
            <a:avLst/>
          </a:prstGeom>
          <a:noFill/>
        </p:spPr>
        <p:txBody>
          <a:bodyPr wrap="square">
            <a:spAutoFit/>
          </a:bodyPr>
          <a:lstStyle/>
          <a:p>
            <a:pPr algn="l">
              <a:lnSpc>
                <a:spcPct val="100000"/>
              </a:lnSpc>
              <a:spcAft>
                <a:spcPts val="600"/>
              </a:spcAft>
              <a:defRPr sz="1400" b="1">
                <a:solidFill>
                  <a:srgbClr val="E8C766"/>
                </a:solidFill>
                <a:latin typeface="Calibri"/>
              </a:defRPr>
            </a:pPr>
            <a:r>
              <a:t>ARTTECHES NEXUS  •  GRAPHIC DESIGNING MASTERY</a:t>
            </a:r>
          </a:p>
        </p:txBody>
      </p:sp>
      <p:sp>
        <p:nvSpPr>
          <p:cNvPr id="9" name="TextBox 8"/>
          <p:cNvSpPr txBox="1"/>
          <p:nvPr/>
        </p:nvSpPr>
        <p:spPr>
          <a:xfrm>
            <a:off x="822960" y="1325880"/>
            <a:ext cx="9875520" cy="457200"/>
          </a:xfrm>
          <a:prstGeom prst="rect">
            <a:avLst/>
          </a:prstGeom>
          <a:noFill/>
        </p:spPr>
        <p:txBody>
          <a:bodyPr wrap="square">
            <a:spAutoFit/>
          </a:bodyPr>
          <a:lstStyle/>
          <a:p>
            <a:pPr algn="l">
              <a:lnSpc>
                <a:spcPct val="100000"/>
              </a:lnSpc>
              <a:spcAft>
                <a:spcPts val="600"/>
              </a:spcAft>
              <a:defRPr sz="1600" b="1">
                <a:solidFill>
                  <a:srgbClr val="FF6B1A"/>
                </a:solidFill>
                <a:latin typeface="Calibri"/>
              </a:defRPr>
            </a:pPr>
            <a:r>
              <a:t>DAY 14</a:t>
            </a:r>
          </a:p>
        </p:txBody>
      </p:sp>
      <p:sp>
        <p:nvSpPr>
          <p:cNvPr id="10" name="TextBox 9"/>
          <p:cNvSpPr txBox="1"/>
          <p:nvPr/>
        </p:nvSpPr>
        <p:spPr>
          <a:xfrm>
            <a:off x="822960" y="1828800"/>
            <a:ext cx="10058400" cy="2103120"/>
          </a:xfrm>
          <a:prstGeom prst="rect">
            <a:avLst/>
          </a:prstGeom>
          <a:noFill/>
        </p:spPr>
        <p:txBody>
          <a:bodyPr wrap="square">
            <a:spAutoFit/>
          </a:bodyPr>
          <a:lstStyle/>
          <a:p>
            <a:pPr algn="l">
              <a:lnSpc>
                <a:spcPct val="100000"/>
              </a:lnSpc>
              <a:spcAft>
                <a:spcPts val="600"/>
              </a:spcAft>
              <a:defRPr sz="3800" b="1">
                <a:solidFill>
                  <a:srgbClr val="FFFFFF"/>
                </a:solidFill>
                <a:latin typeface="Calibri"/>
              </a:defRPr>
            </a:pPr>
            <a:r>
              <a:t>Day-14 — Video Script: Vector Paths, Nodes &amp; Logo Concepts</a:t>
            </a:r>
          </a:p>
        </p:txBody>
      </p:sp>
      <p:sp>
        <p:nvSpPr>
          <p:cNvPr id="11" name="Rectangle 10"/>
          <p:cNvSpPr/>
          <p:nvPr/>
        </p:nvSpPr>
        <p:spPr>
          <a:xfrm>
            <a:off x="822960" y="4160520"/>
            <a:ext cx="2011680" cy="64008"/>
          </a:xfrm>
          <a:prstGeom prst="rect">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60" y="4434840"/>
            <a:ext cx="10058400" cy="1005840"/>
          </a:xfrm>
          <a:prstGeom prst="rect">
            <a:avLst/>
          </a:prstGeom>
          <a:noFill/>
        </p:spPr>
        <p:txBody>
          <a:bodyPr wrap="square">
            <a:spAutoFit/>
          </a:bodyPr>
          <a:lstStyle/>
          <a:p>
            <a:pPr algn="l">
              <a:lnSpc>
                <a:spcPct val="115000"/>
              </a:lnSpc>
              <a:spcAft>
                <a:spcPts val="600"/>
              </a:spcAft>
              <a:defRPr sz="1800" b="0">
                <a:solidFill>
                  <a:srgbClr val="FFFFFF"/>
                </a:solidFill>
                <a:latin typeface="Calibri"/>
              </a:defRPr>
            </a:pPr>
            <a:r>
              <a:t>Follow scene by scene — narration plus screen cues.</a:t>
            </a:r>
          </a:p>
        </p:txBody>
      </p:sp>
      <p:sp>
        <p:nvSpPr>
          <p:cNvPr id="13" name="TextBox 12"/>
          <p:cNvSpPr txBox="1"/>
          <p:nvPr/>
        </p:nvSpPr>
        <p:spPr>
          <a:xfrm>
            <a:off x="822960" y="5989320"/>
            <a:ext cx="9601200" cy="365760"/>
          </a:xfrm>
          <a:prstGeom prst="rect">
            <a:avLst/>
          </a:prstGeom>
          <a:noFill/>
        </p:spPr>
        <p:txBody>
          <a:bodyPr wrap="square">
            <a:spAutoFit/>
          </a:bodyPr>
          <a:lstStyle/>
          <a:p>
            <a:pPr algn="l">
              <a:lnSpc>
                <a:spcPct val="100000"/>
              </a:lnSpc>
              <a:spcAft>
                <a:spcPts val="600"/>
              </a:spcAft>
              <a:defRPr sz="1500" b="0">
                <a:solidFill>
                  <a:srgbClr val="FFFFFF"/>
                </a:solidFill>
                <a:latin typeface="Calibri"/>
              </a:defRPr>
            </a:pPr>
            <a:r>
              <a:t>Instructor: Ali Akbar Shah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0:00 — INTRO, talking head or title card</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“Welcome to Day 14 of Graphic Designing Mastery. Today we enter the engine room of logo design: vector paths and nodes. By the end of this lesson, you'll control every curve in CorelDRAW like a professional — and you'll sketch your first 20 logo concepts on paper. Let's begin.”</a:t>
            </a:r>
          </a:p>
        </p:txBody>
      </p:sp>
      <p:sp>
        <p:nvSpPr>
          <p:cNvPr id="11" name="TextBox 10"/>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2" name="TextBox 11"/>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0:45 — SCREEN: blank CorelDRAW document</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“First, the big idea. A raster image — like a photo — is made of pixels. Zoom in, and it turns blurry. A vector object is made of math: points and curves. Zoom in forever, and it stays perfectly sharp.”</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Draw a circle. Zoom to 800% to show the edge stays crisp. Place</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3:00 — SCREEN: circle with Shape Tool active</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“Every vector object is a path controlled by nodes. Press F10 — the Shape Tool — and click the circle. These four dots are nodes. The little lines sticking out are control handles. Drag a handle, and the curve bends. Longer handle, deeper curve.”</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Select the circle with Shape Tool, drag handles live.</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5:30 — SCREEN: same circle, Property bar visible</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“There are three node types, and this is the most important part of today's lesson. Select a node. On the Property bar, click 'Make node a cusp.' Now drag a handle — see the sharp corner? The two handles move independently. That's a cusp: for corners and points.”</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Convert node to cusp, drag handles to show the break.</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7:30 — SCREEN: convert to smooth, then symmetrical</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“Now click 'Make node smooth.' The corner disappears — the curve flows through the node, and the handles stay in one straight line. Smooth nodes are for elegant, flowing curves. And 'Make node symmetrical' is like smooth, but both handles stay exactly equal — perfect balance, perfect for circles and arcs.”</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Convert the node to smooth, then symmetrical, dragging handles</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10:00 — SCREEN: adding and deleting nodes</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“Double-click anywhere on the path to add a node. Select nodes and press Delete to remove them. Remember the golden rule: fewer nodes, better logo. Extra nodes make curves lumpy.”</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Add three nodes, then delete them; show before/after zoom.</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12:00 — SCREEN: Bezier leaf demo</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“Let's build something real: a simple leaf. With the Bezier Tool, I'll click and drag four curved points. Rough — but watch. Shape Tool: tips become cusp nodes, sides become smooth nodes, delete the extras, adjust the handles… and we have a clean, logo-ready leaf in under two minutes.”</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Draw and refine the leaf live; fill green with Shift+F11.</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15:30 — SLIDE: the 7 logo types</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“Now, logo theory. There are seven logo types: wordmark — just the name, like a famous cola brand; lettermark — initials; pictorial — a real-world icon; abstract — a shape from imagination; mascot — a character; emblem — text inside a badge; and combination — symbol plus name. Pause the video and write one famous example under each.”</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Show a clean slide listing all 7 types with one-line</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18:30 — CAMERA: paper and pencil on desk</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“Here's how professionals start every logo: on paper, not on the computer. Write a one-line brief. List ten keywords. Then sketch — sixty seconds per sketch, twenty thumbnails, matchbox size. Don't judge, don't erase. Bad ideas lead to good ones. Then take a break, come back, and circle your best three. Test them: simple enough for a child to draw? Different enough to recognize? Clear at the size of a coin?”</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Time-lapse of quick thumbnail sketches, then circling 3.</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10515600" cy="320040"/>
          </a:xfrm>
          <a:prstGeom prst="rect">
            <a:avLst/>
          </a:prstGeom>
          <a:noFill/>
        </p:spPr>
        <p:txBody>
          <a:bodyPr wrap="square">
            <a:spAutoFit/>
          </a:bodyPr>
          <a:lstStyle/>
          <a:p>
            <a:pPr algn="l">
              <a:lnSpc>
                <a:spcPct val="100000"/>
              </a:lnSpc>
              <a:spcAft>
                <a:spcPts val="600"/>
              </a:spcAft>
              <a:defRPr sz="1300" b="1">
                <a:solidFill>
                  <a:srgbClr val="C2410C"/>
                </a:solidFill>
                <a:latin typeface="Calibri"/>
              </a:defRPr>
            </a:pPr>
            <a:r>
              <a:t>DAY 14</a:t>
            </a:r>
          </a:p>
        </p:txBody>
      </p:sp>
      <p:sp>
        <p:nvSpPr>
          <p:cNvPr id="4" name="TextBox 3"/>
          <p:cNvSpPr txBox="1"/>
          <p:nvPr/>
        </p:nvSpPr>
        <p:spPr>
          <a:xfrm>
            <a:off x="548640" y="621792"/>
            <a:ext cx="10515600" cy="731520"/>
          </a:xfrm>
          <a:prstGeom prst="rect">
            <a:avLst/>
          </a:prstGeom>
          <a:noFill/>
        </p:spPr>
        <p:txBody>
          <a:bodyPr wrap="square">
            <a:spAutoFit/>
          </a:bodyPr>
          <a:lstStyle/>
          <a:p>
            <a:pPr algn="l">
              <a:lnSpc>
                <a:spcPct val="100000"/>
              </a:lnSpc>
              <a:spcAft>
                <a:spcPts val="600"/>
              </a:spcAft>
              <a:defRPr sz="3000" b="1">
                <a:solidFill>
                  <a:srgbClr val="172033"/>
                </a:solidFill>
                <a:latin typeface="Calibri"/>
              </a:defRPr>
            </a:pPr>
            <a:r>
              <a:t>22:30 — WRAP-UP</a:t>
            </a:r>
          </a:p>
        </p:txBody>
      </p:sp>
      <p:sp>
        <p:nvSpPr>
          <p:cNvPr id="5" name="Rectangle 4"/>
          <p:cNvSpPr/>
          <p:nvPr/>
        </p:nvSpPr>
        <p:spPr>
          <a:xfrm>
            <a:off x="548640" y="1325880"/>
            <a:ext cx="1463040" cy="54864"/>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8-Point Star 5"/>
          <p:cNvSpPr/>
          <p:nvPr/>
        </p:nvSpPr>
        <p:spPr>
          <a:xfrm>
            <a:off x="11109960" y="411480"/>
            <a:ext cx="248716" cy="248716"/>
          </a:xfrm>
          <a:prstGeom prst="star8">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Diamond 6"/>
          <p:cNvSpPr/>
          <p:nvPr/>
        </p:nvSpPr>
        <p:spPr>
          <a:xfrm>
            <a:off x="11431828" y="462686"/>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Diamond 7"/>
          <p:cNvSpPr/>
          <p:nvPr/>
        </p:nvSpPr>
        <p:spPr>
          <a:xfrm>
            <a:off x="11161166" y="733348"/>
            <a:ext cx="146304" cy="146304"/>
          </a:xfrm>
          <a:prstGeom prst="diamond">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Diamond 8"/>
          <p:cNvSpPr/>
          <p:nvPr/>
        </p:nvSpPr>
        <p:spPr>
          <a:xfrm>
            <a:off x="11431828" y="733348"/>
            <a:ext cx="102412" cy="102412"/>
          </a:xfrm>
          <a:prstGeom prst="diamond">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737360"/>
            <a:ext cx="11091672" cy="3017520"/>
          </a:xfrm>
          <a:prstGeom prst="rect">
            <a:avLst/>
          </a:prstGeom>
          <a:noFill/>
        </p:spPr>
        <p:txBody>
          <a:bodyPr wrap="square">
            <a:spAutoFit/>
          </a:bodyPr>
          <a:lstStyle/>
          <a:p>
            <a:pPr algn="l">
              <a:lnSpc>
                <a:spcPct val="125000"/>
              </a:lnSpc>
              <a:spcAft>
                <a:spcPts val="600"/>
              </a:spcAft>
              <a:defRPr sz="2100" b="0">
                <a:solidFill>
                  <a:srgbClr val="172033"/>
                </a:solidFill>
                <a:latin typeface="Calibri"/>
              </a:defRPr>
            </a:pPr>
            <a:r>
              <a:t>“Today you learned: vectors scale forever; nodes come in three types — cusp, smooth, symmetrical; the Shape Tool is your scalpel; there are seven logo types; and great logos start as twenty fast sketches. Your assignment: build a house-plus-leaf icon in CorelDRAW with twelve nodes or fewer, and sketch twenty concepts for the GreenNest brief. Tomorrow, we take your best sketch and rebuild it as a professional vector logo. See you on Day 15.”</a:t>
            </a:r>
          </a:p>
        </p:txBody>
      </p:sp>
      <p:sp>
        <p:nvSpPr>
          <p:cNvPr id="11" name="Rounded Rectangle 10"/>
          <p:cNvSpPr/>
          <p:nvPr/>
        </p:nvSpPr>
        <p:spPr>
          <a:xfrm>
            <a:off x="548640" y="4983480"/>
            <a:ext cx="11091672" cy="1234440"/>
          </a:xfrm>
          <a:prstGeom prst="roundRect">
            <a:avLst>
              <a:gd name="adj" fmla="val 10000"/>
            </a:avLst>
          </a:prstGeom>
          <a:solidFill>
            <a:srgbClr val="F5F7F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983480"/>
            <a:ext cx="109728" cy="1234440"/>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5166360"/>
            <a:ext cx="10497312" cy="868680"/>
          </a:xfrm>
          <a:prstGeom prst="rect">
            <a:avLst/>
          </a:prstGeom>
          <a:noFill/>
        </p:spPr>
        <p:txBody>
          <a:bodyPr wrap="square">
            <a:spAutoFit/>
          </a:bodyPr>
          <a:lstStyle/>
          <a:p>
            <a:pPr algn="l">
              <a:lnSpc>
                <a:spcPct val="110000"/>
              </a:lnSpc>
              <a:spcAft>
                <a:spcPts val="600"/>
              </a:spcAft>
              <a:defRPr sz="1600" b="0">
                <a:solidFill>
                  <a:srgbClr val="172033"/>
                </a:solidFill>
                <a:latin typeface="Calibri"/>
              </a:defRPr>
            </a:pPr>
            <a:r>
              <a:t>SCREEN CUE  —  Title card with assignment summary.</a:t>
            </a:r>
          </a:p>
        </p:txBody>
      </p:sp>
      <p:sp>
        <p:nvSpPr>
          <p:cNvPr id="14" name="TextBox 13"/>
          <p:cNvSpPr txBox="1"/>
          <p:nvPr/>
        </p:nvSpPr>
        <p:spPr>
          <a:xfrm>
            <a:off x="548640" y="6473952"/>
            <a:ext cx="9601200" cy="274320"/>
          </a:xfrm>
          <a:prstGeom prst="rect">
            <a:avLst/>
          </a:prstGeom>
          <a:noFill/>
        </p:spPr>
        <p:txBody>
          <a:bodyPr wrap="square">
            <a:spAutoFit/>
          </a:bodyPr>
          <a:lstStyle/>
          <a:p>
            <a:pPr algn="l">
              <a:lnSpc>
                <a:spcPct val="100000"/>
              </a:lnSpc>
              <a:spcAft>
                <a:spcPts val="600"/>
              </a:spcAft>
              <a:defRPr sz="1100" b="1">
                <a:solidFill>
                  <a:srgbClr val="5A6476"/>
                </a:solidFill>
                <a:latin typeface="Calibri"/>
              </a:defRPr>
            </a:pPr>
            <a:r>
              <a:t>ARTTECHES Nexus  •  Graphic Designing Mastery  •  Ali Akbar Shah</a:t>
            </a:r>
          </a:p>
        </p:txBody>
      </p:sp>
      <p:sp>
        <p:nvSpPr>
          <p:cNvPr id="15" name="TextBox 14"/>
          <p:cNvSpPr txBox="1"/>
          <p:nvPr/>
        </p:nvSpPr>
        <p:spPr>
          <a:xfrm>
            <a:off x="11064240" y="6473952"/>
            <a:ext cx="548640" cy="274320"/>
          </a:xfrm>
          <a:prstGeom prst="rect">
            <a:avLst/>
          </a:prstGeom>
          <a:noFill/>
        </p:spPr>
        <p:txBody>
          <a:bodyPr wrap="square">
            <a:spAutoFit/>
          </a:bodyPr>
          <a:lstStyle/>
          <a:p>
            <a:pPr algn="r">
              <a:lnSpc>
                <a:spcPct val="100000"/>
              </a:lnSpc>
              <a:spcAft>
                <a:spcPts val="600"/>
              </a:spcAft>
              <a:defRPr sz="1100" b="1">
                <a:solidFill>
                  <a:srgbClr val="5A6476"/>
                </a:solidFill>
                <a:latin typeface="Calibri"/>
              </a:defRPr>
            </a:pPr>
            <a: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18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28016"/>
          </a:xfrm>
          <a:prstGeom prst="rect">
            <a:avLst/>
          </a:prstGeom>
          <a:solidFill>
            <a:srgbClr val="FF6B1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188720"/>
            <a:ext cx="10515600" cy="365760"/>
          </a:xfrm>
          <a:prstGeom prst="rect">
            <a:avLst/>
          </a:prstGeom>
          <a:noFill/>
        </p:spPr>
        <p:txBody>
          <a:bodyPr wrap="square">
            <a:spAutoFit/>
          </a:bodyPr>
          <a:lstStyle/>
          <a:p>
            <a:pPr algn="l">
              <a:lnSpc>
                <a:spcPct val="100000"/>
              </a:lnSpc>
              <a:spcAft>
                <a:spcPts val="600"/>
              </a:spcAft>
              <a:defRPr sz="1500" b="1">
                <a:solidFill>
                  <a:srgbClr val="FF6B1A"/>
                </a:solidFill>
                <a:latin typeface="Calibri"/>
              </a:defRPr>
            </a:pPr>
            <a:r>
              <a:t>DAY 14</a:t>
            </a:r>
          </a:p>
        </p:txBody>
      </p:sp>
      <p:sp>
        <p:nvSpPr>
          <p:cNvPr id="5" name="TextBox 4"/>
          <p:cNvSpPr txBox="1"/>
          <p:nvPr/>
        </p:nvSpPr>
        <p:spPr>
          <a:xfrm>
            <a:off x="822960" y="1600200"/>
            <a:ext cx="10515600" cy="1097280"/>
          </a:xfrm>
          <a:prstGeom prst="rect">
            <a:avLst/>
          </a:prstGeom>
          <a:noFill/>
        </p:spPr>
        <p:txBody>
          <a:bodyPr wrap="square">
            <a:spAutoFit/>
          </a:bodyPr>
          <a:lstStyle/>
          <a:p>
            <a:pPr algn="l">
              <a:lnSpc>
                <a:spcPct val="100000"/>
              </a:lnSpc>
              <a:spcAft>
                <a:spcPts val="600"/>
              </a:spcAft>
              <a:defRPr sz="3800" b="1">
                <a:solidFill>
                  <a:srgbClr val="FFFFFF"/>
                </a:solidFill>
                <a:latin typeface="Calibri"/>
              </a:defRPr>
            </a:pPr>
            <a:r>
              <a:t>Script Complete</a:t>
            </a:r>
          </a:p>
        </p:txBody>
      </p:sp>
      <p:sp>
        <p:nvSpPr>
          <p:cNvPr id="6" name="Rectangle 5"/>
          <p:cNvSpPr/>
          <p:nvPr/>
        </p:nvSpPr>
        <p:spPr>
          <a:xfrm>
            <a:off x="822960" y="2880360"/>
            <a:ext cx="1828800" cy="64008"/>
          </a:xfrm>
          <a:prstGeom prst="rect">
            <a:avLst/>
          </a:prstGeom>
          <a:solidFill>
            <a:srgbClr val="C9A2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3291840"/>
            <a:ext cx="10424160" cy="2743200"/>
          </a:xfrm>
          <a:prstGeom prst="rect">
            <a:avLst/>
          </a:prstGeom>
          <a:noFill/>
        </p:spPr>
        <p:txBody>
          <a:bodyPr wrap="square">
            <a:spAutoFit/>
          </a:bodyPr>
          <a:lstStyle/>
          <a:p>
            <a:pPr>
              <a:lnSpc>
                <a:spcPct val="105000"/>
              </a:lnSpc>
              <a:spcAft>
                <a:spcPts val="1600"/>
              </a:spcAft>
            </a:pPr>
            <a:r>
              <a:rPr sz="2100" b="1">
                <a:solidFill>
                  <a:srgbClr val="C2410C"/>
                </a:solidFill>
                <a:latin typeface="Calibri"/>
              </a:rPr>
              <a:t>✓  </a:t>
            </a:r>
            <a:r>
              <a:rPr sz="2100">
                <a:solidFill>
                  <a:srgbClr val="FFFFFF"/>
                </a:solidFill>
                <a:latin typeface="Calibri"/>
              </a:rPr>
              <a:t>Record each scene in order.</a:t>
            </a:r>
          </a:p>
          <a:p>
            <a:pPr>
              <a:lnSpc>
                <a:spcPct val="105000"/>
              </a:lnSpc>
              <a:spcAft>
                <a:spcPts val="1600"/>
              </a:spcAft>
            </a:pPr>
            <a:r>
              <a:rPr sz="2100" b="1">
                <a:solidFill>
                  <a:srgbClr val="C2410C"/>
                </a:solidFill>
                <a:latin typeface="Calibri"/>
              </a:rPr>
              <a:t>✓  </a:t>
            </a:r>
            <a:r>
              <a:rPr sz="2100">
                <a:solidFill>
                  <a:srgbClr val="FFFFFF"/>
                </a:solidFill>
                <a:latin typeface="Calibri"/>
              </a:rPr>
              <a:t>Speak the narration, perform the screen cue.</a:t>
            </a:r>
          </a:p>
          <a:p>
            <a:pPr>
              <a:lnSpc>
                <a:spcPct val="105000"/>
              </a:lnSpc>
              <a:spcAft>
                <a:spcPts val="1600"/>
              </a:spcAft>
            </a:pPr>
            <a:r>
              <a:rPr sz="2100" b="1">
                <a:solidFill>
                  <a:srgbClr val="C2410C"/>
                </a:solidFill>
                <a:latin typeface="Calibri"/>
              </a:rPr>
              <a:t>✓  </a:t>
            </a:r>
            <a:r>
              <a:rPr sz="2100">
                <a:solidFill>
                  <a:srgbClr val="FFFFFF"/>
                </a:solidFill>
                <a:latin typeface="Calibri"/>
              </a:rPr>
              <a:t>Keep the learner watching — show, don't just tell.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