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118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8-Point Star 3"/>
          <p:cNvSpPr/>
          <p:nvPr/>
        </p:nvSpPr>
        <p:spPr>
          <a:xfrm>
            <a:off x="10881360" y="502920"/>
            <a:ext cx="777240" cy="777240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Diamond 4"/>
          <p:cNvSpPr/>
          <p:nvPr/>
        </p:nvSpPr>
        <p:spPr>
          <a:xfrm>
            <a:off x="10378440" y="777240"/>
            <a:ext cx="384048" cy="384048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Diamond 5"/>
          <p:cNvSpPr/>
          <p:nvPr/>
        </p:nvSpPr>
        <p:spPr>
          <a:xfrm>
            <a:off x="11475720" y="1234440"/>
            <a:ext cx="274320" cy="274320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0104120" y="1417320"/>
            <a:ext cx="219456" cy="219456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640080"/>
            <a:ext cx="9601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400" b="1">
                <a:solidFill>
                  <a:srgbClr val="E8C766"/>
                </a:solidFill>
                <a:latin typeface="Calibri"/>
              </a:defRPr>
            </a:pPr>
            <a:r>
              <a:t>ARTTECHES NEXUS  •  GRAPHIC DESIGNING MASTERY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1325880"/>
            <a:ext cx="98755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600" b="1">
                <a:solidFill>
                  <a:srgbClr val="FF6B1A"/>
                </a:solidFill>
                <a:latin typeface="Calibri"/>
              </a:defRPr>
            </a:pPr>
            <a:r>
              <a:t>DAY 21  •  ASSIGNMENT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" y="1828800"/>
            <a:ext cx="10058400" cy="2103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800" b="1">
                <a:solidFill>
                  <a:srgbClr val="FFFFFF"/>
                </a:solidFill>
                <a:latin typeface="Calibri"/>
              </a:defRPr>
            </a:pPr>
            <a:r>
              <a:t>Day-21 — Daily Assignment: Business Card for a Real-Style Client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22960" y="4160520"/>
            <a:ext cx="2011680" cy="64008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22960" y="5989320"/>
            <a:ext cx="9601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500" b="0">
                <a:solidFill>
                  <a:srgbClr val="FFFFFF"/>
                </a:solidFill>
                <a:latin typeface="Calibri"/>
              </a:defRPr>
            </a:pPr>
            <a:r>
              <a:t>Instructor: Ali Akbar Shah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ASSIGNMENT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Objective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Produce a complete, print-ready two-sided business card from a written brief — the same workflow a paying client expects.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ASSIGNMENT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The brief (fictional client)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"GlowCare Salon" — a women's beauty salon.</a:t>
            </a:r>
          </a:p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Owner: Sana Malik (fictional), Founder &amp; Stylist.</a:t>
            </a:r>
          </a:p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Brand feel: soft, elegant, modern.</a:t>
            </a:r>
          </a:p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Suggested palette: blush pink, charcoal, gold (choose your own CMYK values).</a:t>
            </a:r>
          </a:p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Tagline: "Where beauty meets care."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ASSIGNMENT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Specifications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548640" y="1783080"/>
            <a:ext cx="402336" cy="402336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25400">
            <a:solidFill>
              <a:srgbClr val="FF6B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143000" y="1728216"/>
            <a:ext cx="104241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  <a:defRPr sz="2000" b="0">
                <a:solidFill>
                  <a:srgbClr val="172033"/>
                </a:solidFill>
                <a:latin typeface="Calibri"/>
              </a:defRPr>
            </a:pPr>
            <a:r>
              <a:t>Size: 3.5 × 2 in (89 × 51 mm), 3 mm bleed → working page 95 × 57 mm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48640" y="2560320"/>
            <a:ext cx="402336" cy="402336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25400">
            <a:solidFill>
              <a:srgbClr val="FF6B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143000" y="2505456"/>
            <a:ext cx="104241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  <a:defRPr sz="2000" b="0">
                <a:solidFill>
                  <a:srgbClr val="172033"/>
                </a:solidFill>
                <a:latin typeface="Calibri"/>
              </a:defRPr>
            </a:pPr>
            <a:r>
              <a:t>Safe area: all important content 5 mm inside the trim edge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3337560"/>
            <a:ext cx="402336" cy="402336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25400">
            <a:solidFill>
              <a:srgbClr val="FF6B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143000" y="3282696"/>
            <a:ext cx="104241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  <a:defRPr sz="2000" b="0">
                <a:solidFill>
                  <a:srgbClr val="172033"/>
                </a:solidFill>
                <a:latin typeface="Calibri"/>
              </a:defRPr>
            </a:pPr>
            <a:r>
              <a:t>Color mode: CMYK only; minimum text size 7 pt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114800"/>
            <a:ext cx="402336" cy="402336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25400">
            <a:solidFill>
              <a:srgbClr val="FF6B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143000" y="4059936"/>
            <a:ext cx="104241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  <a:defRPr sz="2000" b="0">
                <a:solidFill>
                  <a:srgbClr val="172033"/>
                </a:solidFill>
                <a:latin typeface="Calibri"/>
              </a:defRPr>
            </a:pPr>
            <a:r>
              <a:t>Front: logo mark + salon name + tagline (identity side)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892040"/>
            <a:ext cx="402336" cy="402336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25400">
            <a:solidFill>
              <a:srgbClr val="FF6B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143000" y="4837176"/>
            <a:ext cx="104241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  <a:defRPr sz="2000" b="0">
                <a:solidFill>
                  <a:srgbClr val="172033"/>
                </a:solidFill>
                <a:latin typeface="Calibri"/>
              </a:defRPr>
            </a:pPr>
            <a:r>
              <a:t>Back: owner name, title, phone, email, address (information side)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5669279"/>
            <a:ext cx="402336" cy="402336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25400">
            <a:solidFill>
              <a:srgbClr val="FF6B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1143000" y="5614416"/>
            <a:ext cx="104241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  <a:defRPr sz="2000" b="0">
                <a:solidFill>
                  <a:srgbClr val="172033"/>
                </a:solidFill>
                <a:latin typeface="Calibri"/>
              </a:defRPr>
            </a:pPr>
            <a:r>
              <a:t>Images (if any): 300 dpi at print size, or vector only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3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ASSIGNMENT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Deliverables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548640" y="1783080"/>
            <a:ext cx="402336" cy="402336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25400">
            <a:solidFill>
              <a:srgbClr val="FF6B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143000" y="1728216"/>
            <a:ext cx="104241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  <a:defRPr sz="2000" b="0">
                <a:solidFill>
                  <a:srgbClr val="172033"/>
                </a:solidFill>
                <a:latin typeface="Calibri"/>
              </a:defRPr>
            </a:pPr>
            <a:r>
              <a:t>GDM-D21-Assignment.cdr — CorelDRAW source file (2 pages)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48640" y="2560320"/>
            <a:ext cx="402336" cy="402336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25400">
            <a:solidFill>
              <a:srgbClr val="FF6B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143000" y="2505456"/>
            <a:ext cx="104241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  <a:defRPr sz="2000" b="0">
                <a:solidFill>
                  <a:srgbClr val="172033"/>
                </a:solidFill>
                <a:latin typeface="Calibri"/>
              </a:defRPr>
            </a:pPr>
            <a:r>
              <a:t>GDM-D21-Assignment.pdf — print-ready PDF, PDF/X preset, 2 pages, bleed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4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ASSIGNMENT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Submission format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548640" y="1783080"/>
            <a:ext cx="402336" cy="402336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25400">
            <a:solidFill>
              <a:srgbClr val="FF6B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143000" y="1728216"/>
            <a:ext cx="104241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  <a:defRPr sz="2000" b="0">
                <a:solidFill>
                  <a:srgbClr val="172033"/>
                </a:solidFill>
                <a:latin typeface="Calibri"/>
              </a:defRPr>
            </a:pPr>
            <a:r>
              <a:t>Export the PDF via File &gt; Publish to PDF (PDF/X preset).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48640" y="2560320"/>
            <a:ext cx="402336" cy="402336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25400">
            <a:solidFill>
              <a:srgbClr val="FF6B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143000" y="2505456"/>
            <a:ext cx="104241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  <a:defRPr sz="2000" b="0">
                <a:solidFill>
                  <a:srgbClr val="172033"/>
                </a:solidFill>
                <a:latin typeface="Calibri"/>
              </a:defRPr>
            </a:pPr>
            <a:r>
              <a:t>Name files exactly as above.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3337560"/>
            <a:ext cx="402336" cy="402336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25400">
            <a:solidFill>
              <a:srgbClr val="FF6B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143000" y="3282696"/>
            <a:ext cx="104241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  <a:defRPr sz="2000" b="0">
                <a:solidFill>
                  <a:srgbClr val="172033"/>
                </a:solidFill>
                <a:latin typeface="Calibri"/>
              </a:defRPr>
            </a:pPr>
            <a:r>
              <a:t>Keep a copy of the .cdr — the client may request edits later.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ASSIGNMENT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Self-grade checklist (before submitting)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548640" y="1783080"/>
            <a:ext cx="402336" cy="402336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25400">
            <a:solidFill>
              <a:srgbClr val="FF6B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143000" y="1728216"/>
            <a:ext cx="104241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  <a:defRPr sz="2000" b="0">
                <a:solidFill>
                  <a:srgbClr val="172033"/>
                </a:solidFill>
                <a:latin typeface="Calibri"/>
              </a:defRPr>
            </a:pPr>
            <a:r>
              <a:t>[ ] Page is 95 × 57 mm; backgrounds reach the page edge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48640" y="2560320"/>
            <a:ext cx="402336" cy="402336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25400">
            <a:solidFill>
              <a:srgbClr val="FF6B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143000" y="2505456"/>
            <a:ext cx="104241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  <a:defRPr sz="2000" b="0">
                <a:solidFill>
                  <a:srgbClr val="172033"/>
                </a:solidFill>
                <a:latin typeface="Calibri"/>
              </a:defRPr>
            </a:pPr>
            <a:r>
              <a:t>[ ] No text or logo within 5 mm of the trim edge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3337560"/>
            <a:ext cx="402336" cy="402336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25400">
            <a:solidFill>
              <a:srgbClr val="FF6B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143000" y="3282696"/>
            <a:ext cx="104241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  <a:defRPr sz="2000" b="0">
                <a:solidFill>
                  <a:srgbClr val="172033"/>
                </a:solidFill>
                <a:latin typeface="Calibri"/>
              </a:defRPr>
            </a:pPr>
            <a:r>
              <a:t>[ ] All colors set as CMYK (check with F11)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114800"/>
            <a:ext cx="402336" cy="402336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25400">
            <a:solidFill>
              <a:srgbClr val="FF6B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143000" y="4059936"/>
            <a:ext cx="104241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  <a:defRPr sz="2000" b="0">
                <a:solidFill>
                  <a:srgbClr val="172033"/>
                </a:solidFill>
                <a:latin typeface="Calibri"/>
              </a:defRPr>
            </a:pPr>
            <a:r>
              <a:t>[ ] Smallest text is 7 pt or larger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892040"/>
            <a:ext cx="402336" cy="402336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25400">
            <a:solidFill>
              <a:srgbClr val="FF6B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143000" y="4837176"/>
            <a:ext cx="104241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  <a:defRPr sz="2000" b="0">
                <a:solidFill>
                  <a:srgbClr val="172033"/>
                </a:solidFill>
                <a:latin typeface="Calibri"/>
              </a:defRPr>
            </a:pPr>
            <a:r>
              <a:t>[ ] Both sides designed; spelling double-checked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5669279"/>
            <a:ext cx="402336" cy="402336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25400">
            <a:solidFill>
              <a:srgbClr val="FF6B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1143000" y="5614416"/>
            <a:ext cx="104241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  <a:defRPr sz="2000" b="0">
                <a:solidFill>
                  <a:srgbClr val="172033"/>
                </a:solidFill>
                <a:latin typeface="Calibri"/>
              </a:defRPr>
            </a:pPr>
            <a:r>
              <a:t>[ ] PDF opens at 100% with both pages correct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6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118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188720"/>
            <a:ext cx="10515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500" b="1">
                <a:solidFill>
                  <a:srgbClr val="FF6B1A"/>
                </a:solidFill>
                <a:latin typeface="Calibri"/>
              </a:defRPr>
            </a:pPr>
            <a:r>
              <a:t>SUBMIT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0020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800" b="1">
                <a:solidFill>
                  <a:srgbClr val="FFFFFF"/>
                </a:solidFill>
                <a:latin typeface="Calibri"/>
              </a:defRPr>
            </a:pPr>
            <a:r>
              <a:t>Submit Your Work</a:t>
            </a:r>
          </a:p>
        </p:txBody>
      </p:sp>
      <p:sp>
        <p:nvSpPr>
          <p:cNvPr id="6" name="Rectangle 5"/>
          <p:cNvSpPr/>
          <p:nvPr/>
        </p:nvSpPr>
        <p:spPr>
          <a:xfrm>
            <a:off x="822960" y="2880360"/>
            <a:ext cx="1828800" cy="64008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3291840"/>
            <a:ext cx="10424160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Aft>
                <a:spcPts val="16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✓  </a:t>
            </a:r>
            <a:r>
              <a:rPr sz="2100">
                <a:solidFill>
                  <a:srgbClr val="FFFFFF"/>
                </a:solidFill>
                <a:latin typeface="Calibri"/>
              </a:rPr>
              <a:t>Follow the submission steps in your assignment file.</a:t>
            </a:r>
          </a:p>
          <a:p>
            <a:pPr>
              <a:lnSpc>
                <a:spcPct val="105000"/>
              </a:lnSpc>
              <a:spcAft>
                <a:spcPts val="16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✓  </a:t>
            </a:r>
            <a:r>
              <a:rPr sz="2100">
                <a:solidFill>
                  <a:srgbClr val="FFFFFF"/>
                </a:solidFill>
                <a:latin typeface="Calibri"/>
              </a:rPr>
              <a:t>Name your file clearly: Day-21-Work-v1.</a:t>
            </a:r>
          </a:p>
          <a:p>
            <a:pPr>
              <a:lnSpc>
                <a:spcPct val="105000"/>
              </a:lnSpc>
              <a:spcAft>
                <a:spcPts val="16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✓  </a:t>
            </a:r>
            <a:r>
              <a:rPr sz="2100">
                <a:solidFill>
                  <a:srgbClr val="FFFFFF"/>
                </a:solidFill>
                <a:latin typeface="Calibri"/>
              </a:rPr>
              <a:t>Done is better than perfect — submit on time.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