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18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8-Point Star 3"/>
          <p:cNvSpPr/>
          <p:nvPr/>
        </p:nvSpPr>
        <p:spPr>
          <a:xfrm>
            <a:off x="10881360" y="502920"/>
            <a:ext cx="777240" cy="777240"/>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Diamond 4"/>
          <p:cNvSpPr/>
          <p:nvPr/>
        </p:nvSpPr>
        <p:spPr>
          <a:xfrm>
            <a:off x="10378440" y="777240"/>
            <a:ext cx="384048" cy="384048"/>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iamond 5"/>
          <p:cNvSpPr/>
          <p:nvPr/>
        </p:nvSpPr>
        <p:spPr>
          <a:xfrm>
            <a:off x="11475720" y="1234440"/>
            <a:ext cx="274320" cy="274320"/>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0104120" y="1417320"/>
            <a:ext cx="219456" cy="219456"/>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640080"/>
            <a:ext cx="9601200" cy="365760"/>
          </a:xfrm>
          <a:prstGeom prst="rect">
            <a:avLst/>
          </a:prstGeom>
          <a:noFill/>
        </p:spPr>
        <p:txBody>
          <a:bodyPr wrap="square">
            <a:spAutoFit/>
          </a:bodyPr>
          <a:lstStyle/>
          <a:p>
            <a:pPr algn="l">
              <a:lnSpc>
                <a:spcPct val="100000"/>
              </a:lnSpc>
              <a:spcAft>
                <a:spcPts val="600"/>
              </a:spcAft>
              <a:defRPr sz="1400" b="1">
                <a:solidFill>
                  <a:srgbClr val="E8C766"/>
                </a:solidFill>
                <a:latin typeface="Calibri"/>
              </a:defRPr>
            </a:pPr>
            <a:r>
              <a:t>ARTTECHES NEXUS  •  GRAPHIC DESIGNING MASTERY</a:t>
            </a:r>
          </a:p>
        </p:txBody>
      </p:sp>
      <p:sp>
        <p:nvSpPr>
          <p:cNvPr id="9" name="TextBox 8"/>
          <p:cNvSpPr txBox="1"/>
          <p:nvPr/>
        </p:nvSpPr>
        <p:spPr>
          <a:xfrm>
            <a:off x="822960" y="1325880"/>
            <a:ext cx="9875520" cy="457200"/>
          </a:xfrm>
          <a:prstGeom prst="rect">
            <a:avLst/>
          </a:prstGeom>
          <a:noFill/>
        </p:spPr>
        <p:txBody>
          <a:bodyPr wrap="square">
            <a:spAutoFit/>
          </a:bodyPr>
          <a:lstStyle/>
          <a:p>
            <a:pPr algn="l">
              <a:lnSpc>
                <a:spcPct val="100000"/>
              </a:lnSpc>
              <a:spcAft>
                <a:spcPts val="600"/>
              </a:spcAft>
              <a:defRPr sz="1600" b="1">
                <a:solidFill>
                  <a:srgbClr val="FF6B1A"/>
                </a:solidFill>
                <a:latin typeface="Calibri"/>
              </a:defRPr>
            </a:pPr>
            <a:r>
              <a:t>DAY 22</a:t>
            </a:r>
          </a:p>
        </p:txBody>
      </p:sp>
      <p:sp>
        <p:nvSpPr>
          <p:cNvPr id="10" name="TextBox 9"/>
          <p:cNvSpPr txBox="1"/>
          <p:nvPr/>
        </p:nvSpPr>
        <p:spPr>
          <a:xfrm>
            <a:off x="822960" y="1828800"/>
            <a:ext cx="10058400" cy="2103120"/>
          </a:xfrm>
          <a:prstGeom prst="rect">
            <a:avLst/>
          </a:prstGeom>
          <a:noFill/>
        </p:spPr>
        <p:txBody>
          <a:bodyPr wrap="square">
            <a:spAutoFit/>
          </a:bodyPr>
          <a:lstStyle/>
          <a:p>
            <a:pPr algn="l">
              <a:lnSpc>
                <a:spcPct val="100000"/>
              </a:lnSpc>
              <a:spcAft>
                <a:spcPts val="600"/>
              </a:spcAft>
              <a:defRPr sz="3800" b="1">
                <a:solidFill>
                  <a:srgbClr val="FFFFFF"/>
                </a:solidFill>
                <a:latin typeface="Calibri"/>
              </a:defRPr>
            </a:pPr>
            <a:r>
              <a:t>Day-22 — Video Script: Flyers &amp; Posters (180-min lesson)</a:t>
            </a:r>
          </a:p>
        </p:txBody>
      </p:sp>
      <p:sp>
        <p:nvSpPr>
          <p:cNvPr id="11" name="Rectangle 10"/>
          <p:cNvSpPr/>
          <p:nvPr/>
        </p:nvSpPr>
        <p:spPr>
          <a:xfrm>
            <a:off x="822960" y="4160520"/>
            <a:ext cx="2011680" cy="64008"/>
          </a:xfrm>
          <a:prstGeom prst="rect">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60" y="4434840"/>
            <a:ext cx="10058400" cy="1005840"/>
          </a:xfrm>
          <a:prstGeom prst="rect">
            <a:avLst/>
          </a:prstGeom>
          <a:noFill/>
        </p:spPr>
        <p:txBody>
          <a:bodyPr wrap="square">
            <a:spAutoFit/>
          </a:bodyPr>
          <a:lstStyle/>
          <a:p>
            <a:pPr algn="l">
              <a:lnSpc>
                <a:spcPct val="115000"/>
              </a:lnSpc>
              <a:spcAft>
                <a:spcPts val="600"/>
              </a:spcAft>
              <a:defRPr sz="1800" b="0">
                <a:solidFill>
                  <a:srgbClr val="FFFFFF"/>
                </a:solidFill>
                <a:latin typeface="Calibri"/>
              </a:defRPr>
            </a:pPr>
            <a:r>
              <a:t>Follow scene by scene — narration plus screen cues.</a:t>
            </a:r>
          </a:p>
        </p:txBody>
      </p:sp>
      <p:sp>
        <p:nvSpPr>
          <p:cNvPr id="13" name="TextBox 12"/>
          <p:cNvSpPr txBox="1"/>
          <p:nvPr/>
        </p:nvSpPr>
        <p:spPr>
          <a:xfrm>
            <a:off x="822960" y="5989320"/>
            <a:ext cx="9601200" cy="365760"/>
          </a:xfrm>
          <a:prstGeom prst="rect">
            <a:avLst/>
          </a:prstGeom>
          <a:noFill/>
        </p:spPr>
        <p:txBody>
          <a:bodyPr wrap="square">
            <a:spAutoFit/>
          </a:bodyPr>
          <a:lstStyle/>
          <a:p>
            <a:pPr algn="l">
              <a:lnSpc>
                <a:spcPct val="100000"/>
              </a:lnSpc>
              <a:spcAft>
                <a:spcPts val="600"/>
              </a:spcAft>
              <a:defRPr sz="1500" b="0">
                <a:solidFill>
                  <a:srgbClr val="FFFFFF"/>
                </a:solidFill>
                <a:latin typeface="Calibri"/>
              </a:defRPr>
            </a:pPr>
            <a:r>
              <a:t>Instructor: Ali Akbar Shah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0:00 — INTRO</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“"Assalam-o-Alaikum! I am Ali Akbar Shah, and this is Day 22. Yesterday: the tiny business card. Today we go bigger — flyers and posters. Same print rules, new skill: the message hierarchy. By the end, you will design an A5 flyer and export it twice — once for the print shop, once for WhatsApp."”</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Show a printed A5 flyer, then CorelDRAW blank.</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2:00 — SIZE + THE 3-SECOND TEST</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“"A5 is 148 by 210 millimeters — half of A4. With 3 millimeter bleed, our page is 154 by 216. And here is the golden rule of flyers: the 3-second test. A stranger gives your flyer three seconds. In that time they must understand WHAT it is and WHAT to do. If the headline is not readable at arm's length, the flyer fails."”</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Layout &gt; Page Size 154 × 216 mm; trim/safe...</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6:00 — HIERARCHY</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“"Every flyer follows one order: headline — the biggest text, one promise. Offer — the deal. Details — date, place, phone, short lines. And CTA — call to action — ONE instruction. Not three. One. 'Call now.' 'Visit today.'"”</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Sketch the four blocks on screen as empty boxes...</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9:00 — BUILD: BACKGROUND + PHOTO</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“"Full-bleed brown background — F11, CMYK values. Now the hero photo: File &gt; Import. I am using a free-license bakery photo. It bleeds off the top edge. Now the critical check: select it, Bitmaps &gt; Resample — 300 dpi? Good. Then a transparent brown overlay with the Transparency tool, so our white headline will read clearly."”</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Build live — import, resample check,...</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14:00 — BUILD: TYPE HIERARCHY</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“"Headline: GRAND OPENING, 54 point, white, centered. Offer: 20% OFF, 28 point gold. Details: 11 point, short lines — day, time, address. CTA: a cream button — rounded rectangle — with brown bold text: Visit Us This Weekend. Footer: small logo, phone, 8 point. Now align everything: Object &gt; Align and Distribute, center on one axis."”</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Build the type blocks live; align.</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20:00 — FLYER VS POSTER</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“"Quick note: a poster is the same idea, bigger and simpler. A3 on a wall is read from meters away — headline 100 point plus, almost no detail text. Never just enlarge a flyer; re-balance it for the distance."”</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23:00 — TWO EXPORTS</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“"One design, two files. File &gt; Publish to PDF, PDF/X preset, bleed on — that is for the printer. File &gt; Export, JPG, 300 dpi — that is for WhatsApp. And here is the step beginners skip: send the JPG to your phone. If the small text fails at chat size, fix it now, not after printing 500 copies."”</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SCREEN CUE: Both exports; phone check demo.</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22</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26:00 — CLOSE</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“"Assignment: the UrbanNest Winter Sale flyer — full brief in Daily-Assignment.md. Print PDF plus phone-checked JPG. Tomorrow: brochures, letterheads, and the complete preflight checklist. Allah Hafiz!"”</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18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28016"/>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10515600" cy="365760"/>
          </a:xfrm>
          <a:prstGeom prst="rect">
            <a:avLst/>
          </a:prstGeom>
          <a:noFill/>
        </p:spPr>
        <p:txBody>
          <a:bodyPr wrap="square">
            <a:spAutoFit/>
          </a:bodyPr>
          <a:lstStyle/>
          <a:p>
            <a:pPr algn="l">
              <a:lnSpc>
                <a:spcPct val="100000"/>
              </a:lnSpc>
              <a:spcAft>
                <a:spcPts val="600"/>
              </a:spcAft>
              <a:defRPr sz="1500" b="1">
                <a:solidFill>
                  <a:srgbClr val="FF6B1A"/>
                </a:solidFill>
                <a:latin typeface="Calibri"/>
              </a:defRPr>
            </a:pPr>
            <a:r>
              <a:t>DAY 22</a:t>
            </a:r>
          </a:p>
        </p:txBody>
      </p:sp>
      <p:sp>
        <p:nvSpPr>
          <p:cNvPr id="5" name="TextBox 4"/>
          <p:cNvSpPr txBox="1"/>
          <p:nvPr/>
        </p:nvSpPr>
        <p:spPr>
          <a:xfrm>
            <a:off x="822960" y="1600200"/>
            <a:ext cx="10515600" cy="1097280"/>
          </a:xfrm>
          <a:prstGeom prst="rect">
            <a:avLst/>
          </a:prstGeom>
          <a:noFill/>
        </p:spPr>
        <p:txBody>
          <a:bodyPr wrap="square">
            <a:spAutoFit/>
          </a:bodyPr>
          <a:lstStyle/>
          <a:p>
            <a:pPr algn="l">
              <a:lnSpc>
                <a:spcPct val="100000"/>
              </a:lnSpc>
              <a:spcAft>
                <a:spcPts val="600"/>
              </a:spcAft>
              <a:defRPr sz="3800" b="1">
                <a:solidFill>
                  <a:srgbClr val="FFFFFF"/>
                </a:solidFill>
                <a:latin typeface="Calibri"/>
              </a:defRPr>
            </a:pPr>
            <a:r>
              <a:t>Script Complete</a:t>
            </a:r>
          </a:p>
        </p:txBody>
      </p:sp>
      <p:sp>
        <p:nvSpPr>
          <p:cNvPr id="6" name="Rectangle 5"/>
          <p:cNvSpPr/>
          <p:nvPr/>
        </p:nvSpPr>
        <p:spPr>
          <a:xfrm>
            <a:off x="822960" y="2880360"/>
            <a:ext cx="1828800" cy="64008"/>
          </a:xfrm>
          <a:prstGeom prst="rect">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3291840"/>
            <a:ext cx="10424160" cy="2743200"/>
          </a:xfrm>
          <a:prstGeom prst="rect">
            <a:avLst/>
          </a:prstGeom>
          <a:noFill/>
        </p:spPr>
        <p:txBody>
          <a:bodyPr wrap="square">
            <a:spAutoFit/>
          </a:bodyPr>
          <a:lstStyle/>
          <a:p>
            <a:pPr>
              <a:lnSpc>
                <a:spcPct val="105000"/>
              </a:lnSpc>
              <a:spcAft>
                <a:spcPts val="1600"/>
              </a:spcAft>
            </a:pPr>
            <a:r>
              <a:rPr sz="2100" b="1">
                <a:solidFill>
                  <a:srgbClr val="C2410C"/>
                </a:solidFill>
                <a:latin typeface="Calibri"/>
              </a:rPr>
              <a:t>✓  </a:t>
            </a:r>
            <a:r>
              <a:rPr sz="2100">
                <a:solidFill>
                  <a:srgbClr val="FFFFFF"/>
                </a:solidFill>
                <a:latin typeface="Calibri"/>
              </a:rPr>
              <a:t>Record each scene in order.</a:t>
            </a:r>
          </a:p>
          <a:p>
            <a:pPr>
              <a:lnSpc>
                <a:spcPct val="105000"/>
              </a:lnSpc>
              <a:spcAft>
                <a:spcPts val="1600"/>
              </a:spcAft>
            </a:pPr>
            <a:r>
              <a:rPr sz="2100" b="1">
                <a:solidFill>
                  <a:srgbClr val="C2410C"/>
                </a:solidFill>
                <a:latin typeface="Calibri"/>
              </a:rPr>
              <a:t>✓  </a:t>
            </a:r>
            <a:r>
              <a:rPr sz="2100">
                <a:solidFill>
                  <a:srgbClr val="FFFFFF"/>
                </a:solidFill>
                <a:latin typeface="Calibri"/>
              </a:rPr>
              <a:t>Speak the narration, perform the screen cue.</a:t>
            </a:r>
          </a:p>
          <a:p>
            <a:pPr>
              <a:lnSpc>
                <a:spcPct val="105000"/>
              </a:lnSpc>
              <a:spcAft>
                <a:spcPts val="1600"/>
              </a:spcAft>
            </a:pPr>
            <a:r>
              <a:rPr sz="2100" b="1">
                <a:solidFill>
                  <a:srgbClr val="C2410C"/>
                </a:solidFill>
                <a:latin typeface="Calibri"/>
              </a:rPr>
              <a:t>✓  </a:t>
            </a:r>
            <a:r>
              <a:rPr sz="2100">
                <a:solidFill>
                  <a:srgbClr val="FFFFFF"/>
                </a:solidFill>
                <a:latin typeface="Calibri"/>
              </a:rPr>
              <a:t>Keep the learner watching — show, don't just tell.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